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60" r:id="rId2"/>
    <p:sldId id="346" r:id="rId3"/>
    <p:sldId id="345" r:id="rId4"/>
    <p:sldId id="258" r:id="rId5"/>
    <p:sldId id="257" r:id="rId6"/>
    <p:sldId id="259" r:id="rId7"/>
    <p:sldId id="261" r:id="rId8"/>
    <p:sldId id="262" r:id="rId9"/>
    <p:sldId id="273" r:id="rId10"/>
    <p:sldId id="333" r:id="rId11"/>
    <p:sldId id="334" r:id="rId12"/>
    <p:sldId id="342" r:id="rId13"/>
    <p:sldId id="343" r:id="rId14"/>
    <p:sldId id="344" r:id="rId15"/>
    <p:sldId id="335" r:id="rId16"/>
    <p:sldId id="336" r:id="rId17"/>
    <p:sldId id="337" r:id="rId18"/>
    <p:sldId id="338" r:id="rId19"/>
    <p:sldId id="339" r:id="rId20"/>
    <p:sldId id="331" r:id="rId21"/>
    <p:sldId id="341" r:id="rId22"/>
    <p:sldId id="347" r:id="rId23"/>
    <p:sldId id="348" r:id="rId24"/>
    <p:sldId id="349" r:id="rId25"/>
    <p:sldId id="350" r:id="rId26"/>
    <p:sldId id="351" r:id="rId27"/>
    <p:sldId id="352" r:id="rId28"/>
    <p:sldId id="353" r:id="rId29"/>
    <p:sldId id="354" r:id="rId30"/>
    <p:sldId id="355" r:id="rId31"/>
    <p:sldId id="332" r:id="rId32"/>
    <p:sldId id="356" r:id="rId33"/>
    <p:sldId id="371" r:id="rId34"/>
    <p:sldId id="372" r:id="rId35"/>
    <p:sldId id="357" r:id="rId36"/>
    <p:sldId id="358" r:id="rId37"/>
    <p:sldId id="367" r:id="rId38"/>
    <p:sldId id="368" r:id="rId39"/>
    <p:sldId id="369" r:id="rId40"/>
    <p:sldId id="370" r:id="rId41"/>
    <p:sldId id="361" r:id="rId42"/>
    <p:sldId id="362" r:id="rId43"/>
    <p:sldId id="363" r:id="rId44"/>
    <p:sldId id="366" r:id="rId45"/>
    <p:sldId id="365" r:id="rId46"/>
    <p:sldId id="322" r:id="rId47"/>
    <p:sldId id="373" r:id="rId48"/>
  </p:sldIdLst>
  <p:sldSz cx="12192000" cy="6858000"/>
  <p:notesSz cx="7010400" cy="9296400"/>
  <p:custDataLst>
    <p:tags r:id="rId50"/>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6" autoAdjust="0"/>
    <p:restoredTop sz="94660"/>
  </p:normalViewPr>
  <p:slideViewPr>
    <p:cSldViewPr snapToGrid="0">
      <p:cViewPr>
        <p:scale>
          <a:sx n="69" d="100"/>
          <a:sy n="69" d="100"/>
        </p:scale>
        <p:origin x="-726" y="-29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894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3174" tIns="46586" rIns="93174" bIns="46586"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3174" tIns="46586" rIns="93174" bIns="46586" rtlCol="0"/>
          <a:lstStyle>
            <a:lvl1pPr algn="r" fontAlgn="auto">
              <a:spcBef>
                <a:spcPts val="0"/>
              </a:spcBef>
              <a:spcAft>
                <a:spcPts val="0"/>
              </a:spcAft>
              <a:defRPr sz="1200" smtClean="0">
                <a:latin typeface="+mn-lt"/>
                <a:cs typeface="+mn-cs"/>
              </a:defRPr>
            </a:lvl1pPr>
          </a:lstStyle>
          <a:p>
            <a:pPr>
              <a:defRPr/>
            </a:pPr>
            <a:fld id="{3FD17097-3B78-4013-ABE0-15A91AE94E04}" type="datetimeFigureOut">
              <a:rPr lang="en-US"/>
              <a:pPr>
                <a:defRPr/>
              </a:pPr>
              <a:t>7/25/2018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pPr lvl="0"/>
            <a:endParaRPr lang="en-US" noProof="0"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3174" tIns="46586" rIns="93174" bIns="46586"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3174" tIns="46586" rIns="93174" bIns="46586"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3174" tIns="46586" rIns="93174" bIns="46586" rtlCol="0" anchor="b"/>
          <a:lstStyle>
            <a:lvl1pPr algn="r" fontAlgn="auto">
              <a:spcBef>
                <a:spcPts val="0"/>
              </a:spcBef>
              <a:spcAft>
                <a:spcPts val="0"/>
              </a:spcAft>
              <a:defRPr sz="1200" smtClean="0">
                <a:latin typeface="+mn-lt"/>
                <a:cs typeface="+mn-cs"/>
              </a:defRPr>
            </a:lvl1pPr>
          </a:lstStyle>
          <a:p>
            <a:pPr>
              <a:defRPr/>
            </a:pPr>
            <a:fld id="{F6F1ADBB-9FD0-448A-AEEE-06C1D395F34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BFA7D733-9371-41C6-A42D-FC80DA3EB2C6}" type="datetime1">
              <a:rPr lang="en-US"/>
              <a:pPr>
                <a:defRPr/>
              </a:pPr>
              <a:t>7/25/2018</a:t>
            </a:fld>
            <a:endParaRPr lang="en-US" dirty="0"/>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5914FCE0-C9BE-403C-9F0F-F0DC89BCF83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91590350-B831-48CA-A944-30234118F97D}" type="datetime1">
              <a:rPr lang="en-US"/>
              <a:pPr>
                <a:defRPr/>
              </a:pPr>
              <a:t>7/25/2018</a:t>
            </a:fld>
            <a:endParaRPr lang="en-US" dirty="0"/>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9BF68963-204C-4243-82B8-C8B8A9411C7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73220E64-8D00-4CE9-ACDD-6AD9EC118E47}" type="datetime1">
              <a:rPr lang="en-US"/>
              <a:pPr>
                <a:defRPr/>
              </a:pPr>
              <a:t>7/25/2018</a:t>
            </a:fld>
            <a:endParaRPr lang="en-US" dirty="0"/>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2F667F46-FC38-4CFC-9884-0837F320B6C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D7A21413-24E7-4084-88A3-655DE3110DE9}" type="datetime1">
              <a:rPr lang="en-US"/>
              <a:pPr>
                <a:defRPr/>
              </a:pPr>
              <a:t>7/25/2018</a:t>
            </a:fld>
            <a:endParaRPr lang="en-US" dirty="0"/>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A5F7EB09-152B-4EEE-852D-BAD1D76F7FD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0CCD6DA0-1569-42A5-AE37-2AC129C1E662}" type="datetime1">
              <a:rPr lang="en-US"/>
              <a:pPr>
                <a:defRPr/>
              </a:pPr>
              <a:t>7/25/2018</a:t>
            </a:fld>
            <a:endParaRPr lang="en-US" dirty="0"/>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5E91952C-4CF4-49F6-B2A4-E84081E1D8F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94D19781-8FC0-45D4-BEE3-ECF07C18F82B}" type="datetime1">
              <a:rPr lang="en-US"/>
              <a:pPr>
                <a:defRPr/>
              </a:pPr>
              <a:t>7/25/2018</a:t>
            </a:fld>
            <a:endParaRPr lang="en-US" dirty="0"/>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0E36FB09-54B7-40A9-AD48-695FD5A6FB7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extLst>
          </p:cNvPr>
          <p:cNvSpPr>
            <a:spLocks noGrp="1"/>
          </p:cNvSpPr>
          <p:nvPr>
            <p:ph type="dt" sz="half" idx="10"/>
          </p:nvPr>
        </p:nvSpPr>
        <p:spPr/>
        <p:txBody>
          <a:bodyPr/>
          <a:lstStyle>
            <a:lvl1pPr>
              <a:defRPr/>
            </a:lvl1pPr>
          </a:lstStyle>
          <a:p>
            <a:pPr>
              <a:defRPr/>
            </a:pPr>
            <a:fld id="{07329FF0-7668-408C-9D10-C1A56807B834}" type="datetime1">
              <a:rPr lang="en-US"/>
              <a:pPr>
                <a:defRPr/>
              </a:pPr>
              <a:t>7/25/2018</a:t>
            </a:fld>
            <a:endParaRPr lang="en-US" dirty="0"/>
          </a:p>
        </p:txBody>
      </p:sp>
      <p:sp>
        <p:nvSpPr>
          <p:cNvPr id="8"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A4771BEA-FE04-44D4-81D9-EA5852D3930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extLst>
          </p:cNvPr>
          <p:cNvSpPr>
            <a:spLocks noGrp="1"/>
          </p:cNvSpPr>
          <p:nvPr>
            <p:ph type="dt" sz="half" idx="10"/>
          </p:nvPr>
        </p:nvSpPr>
        <p:spPr/>
        <p:txBody>
          <a:bodyPr/>
          <a:lstStyle>
            <a:lvl1pPr>
              <a:defRPr/>
            </a:lvl1pPr>
          </a:lstStyle>
          <a:p>
            <a:pPr>
              <a:defRPr/>
            </a:pPr>
            <a:fld id="{BCA062E1-73D7-41DA-8340-A143991E0436}" type="datetime1">
              <a:rPr lang="en-US"/>
              <a:pPr>
                <a:defRPr/>
              </a:pPr>
              <a:t>7/25/2018</a:t>
            </a:fld>
            <a:endParaRPr lang="en-US" dirty="0"/>
          </a:p>
        </p:txBody>
      </p:sp>
      <p:sp>
        <p:nvSpPr>
          <p:cNvPr id="4"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extLst>
          </p:cNvPr>
          <p:cNvSpPr>
            <a:spLocks noGrp="1"/>
          </p:cNvSpPr>
          <p:nvPr>
            <p:ph type="sldNum" sz="quarter" idx="12"/>
          </p:nvPr>
        </p:nvSpPr>
        <p:spPr/>
        <p:txBody>
          <a:bodyPr/>
          <a:lstStyle>
            <a:lvl1pPr>
              <a:defRPr/>
            </a:lvl1pPr>
          </a:lstStyle>
          <a:p>
            <a:pPr>
              <a:defRPr/>
            </a:pPr>
            <a:fld id="{6B18FC40-9859-4B51-A170-7F615E4A593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extLst>
          </p:cNvPr>
          <p:cNvSpPr>
            <a:spLocks noGrp="1"/>
          </p:cNvSpPr>
          <p:nvPr>
            <p:ph type="dt" sz="half" idx="10"/>
          </p:nvPr>
        </p:nvSpPr>
        <p:spPr/>
        <p:txBody>
          <a:bodyPr/>
          <a:lstStyle>
            <a:lvl1pPr>
              <a:defRPr/>
            </a:lvl1pPr>
          </a:lstStyle>
          <a:p>
            <a:pPr>
              <a:defRPr/>
            </a:pPr>
            <a:fld id="{D642A4DB-2182-441A-AB34-98B49EE2E9DD}" type="datetime1">
              <a:rPr lang="en-US"/>
              <a:pPr>
                <a:defRPr/>
              </a:pPr>
              <a:t>7/25/2018</a:t>
            </a:fld>
            <a:endParaRPr lang="en-US" dirty="0"/>
          </a:p>
        </p:txBody>
      </p:sp>
      <p:sp>
        <p:nvSpPr>
          <p:cNvPr id="3"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extLst>
          </p:cNvPr>
          <p:cNvSpPr>
            <a:spLocks noGrp="1"/>
          </p:cNvSpPr>
          <p:nvPr>
            <p:ph type="sldNum" sz="quarter" idx="12"/>
          </p:nvPr>
        </p:nvSpPr>
        <p:spPr/>
        <p:txBody>
          <a:bodyPr/>
          <a:lstStyle>
            <a:lvl1pPr>
              <a:defRPr/>
            </a:lvl1pPr>
          </a:lstStyle>
          <a:p>
            <a:pPr>
              <a:defRPr/>
            </a:pPr>
            <a:fld id="{CB4EFAFA-59FC-4106-9B0E-1304528DB4D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ADD813E5-6AC9-49FD-849D-F8B06F14A0E1}" type="datetime1">
              <a:rPr lang="en-US"/>
              <a:pPr>
                <a:defRPr/>
              </a:pPr>
              <a:t>7/25/2018</a:t>
            </a:fld>
            <a:endParaRPr lang="en-US" dirty="0"/>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1704253E-8D27-4D3A-9F23-A3D48E38EE8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F2D03367-6221-4160-B4D0-ECB5286AB611}" type="datetime1">
              <a:rPr lang="en-US"/>
              <a:pPr>
                <a:defRPr/>
              </a:pPr>
              <a:t>7/25/2018</a:t>
            </a:fld>
            <a:endParaRPr lang="en-US" dirty="0"/>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D8C2207B-C3BF-4308-882C-D6C8F6731FA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a:ext uri="{FF2B5EF4-FFF2-40B4-BE49-F238E27FC236}"/>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A41EC82-81A3-4992-BBD9-FB05BCCE7637}" type="datetime1">
              <a:rPr lang="en-US"/>
              <a:pPr>
                <a:defRPr/>
              </a:pPr>
              <a:t>7/25/2018</a:t>
            </a:fld>
            <a:endParaRPr lang="en-US" dirty="0"/>
          </a:p>
        </p:txBody>
      </p:sp>
      <p:sp>
        <p:nvSpPr>
          <p:cNvPr id="5" name="Footer Placeholder 4">
            <a:extLst>
              <a:ext uri="{FF2B5EF4-FFF2-40B4-BE49-F238E27FC236}"/>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95DF043-FCC7-4CD5-8932-907B46CB4CF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6"/>
          <p:cNvSpPr>
            <a:spLocks/>
          </p:cNvSpPr>
          <p:nvPr/>
        </p:nvSpPr>
        <p:spPr bwMode="auto">
          <a:xfrm>
            <a:off x="1682750" y="1563688"/>
            <a:ext cx="4229100" cy="4867275"/>
          </a:xfrm>
          <a:custGeom>
            <a:avLst/>
            <a:gdLst>
              <a:gd name="T0" fmla="*/ 2114501 w 21600"/>
              <a:gd name="T1" fmla="*/ 2432975 h 21600"/>
              <a:gd name="T2" fmla="*/ 2114501 w 21600"/>
              <a:gd name="T3" fmla="*/ 2432975 h 21600"/>
              <a:gd name="T4" fmla="*/ 2114501 w 21600"/>
              <a:gd name="T5" fmla="*/ 2432975 h 21600"/>
              <a:gd name="T6" fmla="*/ 2114501 w 21600"/>
              <a:gd name="T7" fmla="*/ 24329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sz="2000">
                <a:latin typeface="Helvetica" pitchFamily="34" charset="0"/>
                <a:cs typeface="Times New Roman" pitchFamily="18" charset="0"/>
                <a:sym typeface="Times New Roman" pitchFamily="18" charset="0"/>
              </a:rPr>
              <a:t>The facility assessment for Knox Community School Corporation is a collection of data and information about each of the buildings in the corporation.</a:t>
            </a:r>
          </a:p>
          <a:p>
            <a:pPr>
              <a:spcBef>
                <a:spcPts val="800"/>
              </a:spcBef>
            </a:pPr>
            <a:endParaRPr lang="en-US" sz="2000">
              <a:latin typeface="Helvetica" pitchFamily="34" charset="0"/>
              <a:cs typeface="Times New Roman" pitchFamily="18" charset="0"/>
              <a:sym typeface="Times New Roman" pitchFamily="18" charset="0"/>
            </a:endParaRPr>
          </a:p>
          <a:p>
            <a:pPr>
              <a:spcBef>
                <a:spcPts val="800"/>
              </a:spcBef>
            </a:pPr>
            <a:r>
              <a:rPr lang="en-US" sz="2000">
                <a:latin typeface="Helvetica" pitchFamily="34" charset="0"/>
                <a:cs typeface="Times New Roman" pitchFamily="18" charset="0"/>
                <a:sym typeface="Times New Roman" pitchFamily="18" charset="0"/>
              </a:rPr>
              <a:t>The assessment identifies deficiencies in each of the buildings and assigns a value to them so they can be ranked from bad to good.</a:t>
            </a:r>
            <a:endParaRPr lang="en-US" sz="2800">
              <a:latin typeface="Helvetica" pitchFamily="34" charset="0"/>
            </a:endParaRPr>
          </a:p>
        </p:txBody>
      </p:sp>
      <p:sp>
        <p:nvSpPr>
          <p:cNvPr id="13"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the Facility Assessment</a:t>
            </a:r>
          </a:p>
        </p:txBody>
      </p:sp>
      <p:pic>
        <p:nvPicPr>
          <p:cNvPr id="14339" name="Picture 4"/>
          <p:cNvPicPr>
            <a:picLocks noChangeAspect="1"/>
          </p:cNvPicPr>
          <p:nvPr/>
        </p:nvPicPr>
        <p:blipFill>
          <a:blip r:embed="rId2"/>
          <a:srcRect/>
          <a:stretch>
            <a:fillRect/>
          </a:stretch>
        </p:blipFill>
        <p:spPr bwMode="auto">
          <a:xfrm>
            <a:off x="738188" y="6253163"/>
            <a:ext cx="560387" cy="466725"/>
          </a:xfrm>
          <a:prstGeom prst="rect">
            <a:avLst/>
          </a:prstGeom>
          <a:noFill/>
          <a:ln w="9525">
            <a:noFill/>
            <a:miter lim="800000"/>
            <a:headEnd/>
            <a:tailEnd/>
          </a:ln>
        </p:spPr>
      </p:pic>
      <p:sp>
        <p:nvSpPr>
          <p:cNvPr id="8" name="Slide Number Placeholder 7">
            <a:extLst>
              <a:ext uri="{FF2B5EF4-FFF2-40B4-BE49-F238E27FC236}"/>
            </a:extLst>
          </p:cNvPr>
          <p:cNvSpPr>
            <a:spLocks noGrp="1"/>
          </p:cNvSpPr>
          <p:nvPr>
            <p:ph type="sldNum" sz="quarter" idx="12"/>
          </p:nvPr>
        </p:nvSpPr>
        <p:spPr/>
        <p:txBody>
          <a:bodyPr/>
          <a:lstStyle/>
          <a:p>
            <a:pPr>
              <a:defRPr/>
            </a:pPr>
            <a:fld id="{2CFB1F0C-B9A7-4A93-841D-35172ECA6458}" type="slidenum">
              <a:rPr lang="en-US"/>
              <a:pPr>
                <a:defRPr/>
              </a:pPr>
              <a:t>1</a:t>
            </a:fld>
            <a:endParaRPr lang="en-US" dirty="0"/>
          </a:p>
        </p:txBody>
      </p:sp>
      <p:pic>
        <p:nvPicPr>
          <p:cNvPr id="14341" name="Picture 15"/>
          <p:cNvPicPr>
            <a:picLocks noChangeAspect="1"/>
          </p:cNvPicPr>
          <p:nvPr/>
        </p:nvPicPr>
        <p:blipFill>
          <a:blip r:embed="rId3">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sp>
        <p:nvSpPr>
          <p:cNvPr id="14342" name="TextBox 17"/>
          <p:cNvSpPr txBox="1">
            <a:spLocks noChangeArrowheads="1"/>
          </p:cNvSpPr>
          <p:nvPr/>
        </p:nvSpPr>
        <p:spPr bwMode="auto">
          <a:xfrm>
            <a:off x="1447800" y="6497638"/>
            <a:ext cx="1079500" cy="246062"/>
          </a:xfrm>
          <a:prstGeom prst="rect">
            <a:avLst/>
          </a:prstGeom>
          <a:noFill/>
          <a:ln w="9525">
            <a:noFill/>
            <a:miter lim="800000"/>
            <a:headEnd/>
            <a:tailEnd/>
          </a:ln>
        </p:spPr>
        <p:txBody>
          <a:bodyPr>
            <a:spAutoFit/>
          </a:bodyPr>
          <a:lstStyle/>
          <a:p>
            <a:r>
              <a:rPr lang="en-US" sz="1000">
                <a:latin typeface="Calibri" pitchFamily="34" charset="0"/>
              </a:rPr>
              <a:t>2017-163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500"/>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animEffect transition="in" filter="wipe(left)">
                                      <p:cBhvr>
                                        <p:cTn id="16"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3"/>
          <p:cNvPicPr>
            <a:picLocks noChangeAspect="1"/>
          </p:cNvPicPr>
          <p:nvPr/>
        </p:nvPicPr>
        <p:blipFill>
          <a:blip r:embed="rId2"/>
          <a:srcRect b="48070"/>
          <a:stretch>
            <a:fillRect/>
          </a:stretch>
        </p:blipFill>
        <p:spPr bwMode="auto">
          <a:xfrm>
            <a:off x="1655763" y="1398588"/>
            <a:ext cx="10042525" cy="2398712"/>
          </a:xfrm>
          <a:prstGeom prst="rect">
            <a:avLst/>
          </a:prstGeom>
          <a:noFill/>
          <a:ln w="9525">
            <a:noFill/>
            <a:miter lim="800000"/>
            <a:headEnd/>
            <a:tailEnd/>
          </a:ln>
        </p:spPr>
      </p:pic>
      <p:sp>
        <p:nvSpPr>
          <p:cNvPr id="23554" name="TextBox 26"/>
          <p:cNvSpPr txBox="1">
            <a:spLocks noChangeArrowheads="1"/>
          </p:cNvSpPr>
          <p:nvPr/>
        </p:nvSpPr>
        <p:spPr bwMode="auto">
          <a:xfrm>
            <a:off x="7064375" y="2327275"/>
            <a:ext cx="2867025" cy="646113"/>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Keep 31,000 </a:t>
            </a:r>
          </a:p>
          <a:p>
            <a:pPr algn="ctr"/>
            <a:r>
              <a:rPr lang="en-US" sz="1200" b="1">
                <a:solidFill>
                  <a:schemeClr val="bg1"/>
                </a:solidFill>
                <a:latin typeface="Times New Roman" pitchFamily="18" charset="0"/>
                <a:cs typeface="Times New Roman" pitchFamily="18" charset="0"/>
              </a:rPr>
              <a:t>Gym</a:t>
            </a:r>
            <a:endParaRPr lang="en-US" sz="1200">
              <a:solidFill>
                <a:schemeClr val="bg1"/>
              </a:solidFill>
              <a:latin typeface="Calibri" pitchFamily="34" charset="0"/>
            </a:endParaRPr>
          </a:p>
          <a:p>
            <a:endParaRPr lang="en-US" sz="1200" b="1">
              <a:latin typeface="Times New Roman" pitchFamily="18" charset="0"/>
              <a:cs typeface="Times New Roman" pitchFamily="18" charset="0"/>
            </a:endParaRPr>
          </a:p>
        </p:txBody>
      </p:sp>
      <p:sp>
        <p:nvSpPr>
          <p:cNvPr id="13"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Knox Elementary School</a:t>
            </a:r>
          </a:p>
        </p:txBody>
      </p:sp>
      <p:pic>
        <p:nvPicPr>
          <p:cNvPr id="23556" name="Picture 4"/>
          <p:cNvPicPr>
            <a:picLocks noChangeAspect="1"/>
          </p:cNvPicPr>
          <p:nvPr/>
        </p:nvPicPr>
        <p:blipFill>
          <a:blip r:embed="rId3"/>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79017CE5-8603-4E72-A299-BC7A583486CB}" type="slidenum">
              <a:rPr lang="en-US"/>
              <a:pPr>
                <a:defRPr/>
              </a:pPr>
              <a:t>10</a:t>
            </a:fld>
            <a:endParaRPr lang="en-US" dirty="0"/>
          </a:p>
        </p:txBody>
      </p:sp>
      <p:sp>
        <p:nvSpPr>
          <p:cNvPr id="18" name="Arrow: Down 17">
            <a:extLst>
              <a:ext uri="{FF2B5EF4-FFF2-40B4-BE49-F238E27FC236}"/>
            </a:extLst>
          </p:cNvPr>
          <p:cNvSpPr/>
          <p:nvPr/>
        </p:nvSpPr>
        <p:spPr>
          <a:xfrm>
            <a:off x="6669088" y="1346200"/>
            <a:ext cx="655637" cy="831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3559" name="Picture 14"/>
          <p:cNvPicPr>
            <a:picLocks noChangeAspect="1"/>
          </p:cNvPicPr>
          <p:nvPr/>
        </p:nvPicPr>
        <p:blipFill>
          <a:blip r:embed="rId4">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sp>
        <p:nvSpPr>
          <p:cNvPr id="9" name="AutoShape 6"/>
          <p:cNvSpPr>
            <a:spLocks/>
          </p:cNvSpPr>
          <p:nvPr/>
        </p:nvSpPr>
        <p:spPr bwMode="auto">
          <a:xfrm>
            <a:off x="441325" y="3860800"/>
            <a:ext cx="4433888" cy="2087563"/>
          </a:xfrm>
          <a:custGeom>
            <a:avLst/>
            <a:gdLst>
              <a:gd name="T0" fmla="*/ 2216949 w 21600"/>
              <a:gd name="T1" fmla="*/ 1043134 h 21600"/>
              <a:gd name="T2" fmla="*/ 2216949 w 21600"/>
              <a:gd name="T3" fmla="*/ 1043134 h 21600"/>
              <a:gd name="T4" fmla="*/ 2216949 w 21600"/>
              <a:gd name="T5" fmla="*/ 1043134 h 21600"/>
              <a:gd name="T6" fmla="*/ 2216949 w 21600"/>
              <a:gd name="T7" fmla="*/ 104313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sz="2000">
                <a:latin typeface="Helvetica" pitchFamily="34" charset="0"/>
                <a:cs typeface="Times New Roman" pitchFamily="18" charset="0"/>
                <a:sym typeface="Times New Roman" pitchFamily="18" charset="0"/>
              </a:rPr>
              <a:t>Although the newer section of the building is in good condition, the older section has numerous conditions that require attention.  Most are because of the age of systems or materials that are beginning to fail or need to be replaced.</a:t>
            </a:r>
          </a:p>
          <a:p>
            <a:pPr>
              <a:spcBef>
                <a:spcPts val="800"/>
              </a:spcBef>
            </a:pPr>
            <a:endParaRPr lang="en-US" sz="2000">
              <a:latin typeface="Helvetica" pitchFamily="34" charset="0"/>
              <a:cs typeface="Times New Roman" pitchFamily="18" charset="0"/>
              <a:sym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P spid="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p:cNvPicPr>
            <a:picLocks noChangeAspect="1"/>
          </p:cNvPicPr>
          <p:nvPr/>
        </p:nvPicPr>
        <p:blipFill>
          <a:blip r:embed="rId2"/>
          <a:srcRect b="48070"/>
          <a:stretch>
            <a:fillRect/>
          </a:stretch>
        </p:blipFill>
        <p:spPr bwMode="auto">
          <a:xfrm>
            <a:off x="1655763" y="1398588"/>
            <a:ext cx="10042525" cy="2398712"/>
          </a:xfrm>
          <a:prstGeom prst="rect">
            <a:avLst/>
          </a:prstGeom>
          <a:noFill/>
          <a:ln w="9525">
            <a:noFill/>
            <a:miter lim="800000"/>
            <a:headEnd/>
            <a:tailEnd/>
          </a:ln>
        </p:spPr>
      </p:pic>
      <p:sp>
        <p:nvSpPr>
          <p:cNvPr id="24578" name="TextBox 26"/>
          <p:cNvSpPr txBox="1">
            <a:spLocks noChangeArrowheads="1"/>
          </p:cNvSpPr>
          <p:nvPr/>
        </p:nvSpPr>
        <p:spPr bwMode="auto">
          <a:xfrm>
            <a:off x="7064375" y="2327275"/>
            <a:ext cx="2867025" cy="646113"/>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Keep 31,000 </a:t>
            </a:r>
          </a:p>
          <a:p>
            <a:pPr algn="ctr"/>
            <a:r>
              <a:rPr lang="en-US" sz="1200" b="1">
                <a:solidFill>
                  <a:schemeClr val="bg1"/>
                </a:solidFill>
                <a:latin typeface="Times New Roman" pitchFamily="18" charset="0"/>
                <a:cs typeface="Times New Roman" pitchFamily="18" charset="0"/>
              </a:rPr>
              <a:t>Gym</a:t>
            </a:r>
            <a:endParaRPr lang="en-US" sz="1200">
              <a:solidFill>
                <a:schemeClr val="bg1"/>
              </a:solidFill>
              <a:latin typeface="Calibri" pitchFamily="34" charset="0"/>
            </a:endParaRPr>
          </a:p>
          <a:p>
            <a:endParaRPr lang="en-US" sz="1200" b="1">
              <a:latin typeface="Times New Roman" pitchFamily="18" charset="0"/>
              <a:cs typeface="Times New Roman" pitchFamily="18" charset="0"/>
            </a:endParaRPr>
          </a:p>
        </p:txBody>
      </p:sp>
      <p:sp>
        <p:nvSpPr>
          <p:cNvPr id="24579"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Knox Elementary School</a:t>
            </a:r>
          </a:p>
        </p:txBody>
      </p:sp>
      <p:pic>
        <p:nvPicPr>
          <p:cNvPr id="24580" name="Picture 4"/>
          <p:cNvPicPr>
            <a:picLocks noChangeAspect="1"/>
          </p:cNvPicPr>
          <p:nvPr/>
        </p:nvPicPr>
        <p:blipFill>
          <a:blip r:embed="rId3"/>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CC404EC4-878E-4425-9FC4-E01FAD87CE5F}" type="slidenum">
              <a:rPr lang="en-US"/>
              <a:pPr>
                <a:defRPr/>
              </a:pPr>
              <a:t>11</a:t>
            </a:fld>
            <a:endParaRPr lang="en-US" dirty="0"/>
          </a:p>
        </p:txBody>
      </p:sp>
      <p:sp>
        <p:nvSpPr>
          <p:cNvPr id="18" name="Arrow: Down 17">
            <a:extLst>
              <a:ext uri="{FF2B5EF4-FFF2-40B4-BE49-F238E27FC236}"/>
            </a:extLst>
          </p:cNvPr>
          <p:cNvSpPr/>
          <p:nvPr/>
        </p:nvSpPr>
        <p:spPr>
          <a:xfrm>
            <a:off x="5426075" y="1333500"/>
            <a:ext cx="655638" cy="831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4583" name="Picture 14"/>
          <p:cNvPicPr>
            <a:picLocks noChangeAspect="1"/>
          </p:cNvPicPr>
          <p:nvPr/>
        </p:nvPicPr>
        <p:blipFill>
          <a:blip r:embed="rId4">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sp>
        <p:nvSpPr>
          <p:cNvPr id="9" name="AutoShape 6"/>
          <p:cNvSpPr>
            <a:spLocks/>
          </p:cNvSpPr>
          <p:nvPr/>
        </p:nvSpPr>
        <p:spPr bwMode="auto">
          <a:xfrm>
            <a:off x="441325" y="3860800"/>
            <a:ext cx="4433888" cy="2087563"/>
          </a:xfrm>
          <a:custGeom>
            <a:avLst/>
            <a:gdLst>
              <a:gd name="T0" fmla="*/ 2216949 w 21600"/>
              <a:gd name="T1" fmla="*/ 1043134 h 21600"/>
              <a:gd name="T2" fmla="*/ 2216949 w 21600"/>
              <a:gd name="T3" fmla="*/ 1043134 h 21600"/>
              <a:gd name="T4" fmla="*/ 2216949 w 21600"/>
              <a:gd name="T5" fmla="*/ 1043134 h 21600"/>
              <a:gd name="T6" fmla="*/ 2216949 w 21600"/>
              <a:gd name="T7" fmla="*/ 104313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sz="2000">
                <a:latin typeface="Helvetica" pitchFamily="34" charset="0"/>
                <a:cs typeface="Times New Roman" pitchFamily="18" charset="0"/>
                <a:sym typeface="Times New Roman" pitchFamily="18" charset="0"/>
              </a:rPr>
              <a:t>The square foot per student falls below the ideal average of 170 square feet/student.  </a:t>
            </a:r>
          </a:p>
          <a:p>
            <a:pPr>
              <a:spcBef>
                <a:spcPts val="800"/>
              </a:spcBef>
            </a:pPr>
            <a:r>
              <a:rPr lang="en-US" sz="2000">
                <a:latin typeface="Helvetica" pitchFamily="34" charset="0"/>
                <a:cs typeface="Times New Roman" pitchFamily="18" charset="0"/>
                <a:sym typeface="Times New Roman" pitchFamily="18" charset="0"/>
              </a:rPr>
              <a:t>Based on our assessment of space needs, we can identify the potential short-fall of space.</a:t>
            </a:r>
          </a:p>
          <a:p>
            <a:pPr>
              <a:spcBef>
                <a:spcPts val="800"/>
              </a:spcBef>
            </a:pPr>
            <a:endParaRPr lang="en-US" sz="2000">
              <a:latin typeface="Helvetica" pitchFamily="34" charset="0"/>
              <a:cs typeface="Times New Roman" pitchFamily="18" charset="0"/>
              <a:sym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26"/>
          <p:cNvSpPr txBox="1">
            <a:spLocks noChangeArrowheads="1"/>
          </p:cNvSpPr>
          <p:nvPr/>
        </p:nvSpPr>
        <p:spPr bwMode="auto">
          <a:xfrm>
            <a:off x="7064375" y="2327275"/>
            <a:ext cx="2867025" cy="646113"/>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Keep 31,000 </a:t>
            </a:r>
          </a:p>
          <a:p>
            <a:pPr algn="ctr"/>
            <a:r>
              <a:rPr lang="en-US" sz="1200" b="1">
                <a:solidFill>
                  <a:schemeClr val="bg1"/>
                </a:solidFill>
                <a:latin typeface="Times New Roman" pitchFamily="18" charset="0"/>
                <a:cs typeface="Times New Roman" pitchFamily="18" charset="0"/>
              </a:rPr>
              <a:t>Gym</a:t>
            </a:r>
            <a:endParaRPr lang="en-US" sz="1200">
              <a:solidFill>
                <a:schemeClr val="bg1"/>
              </a:solidFill>
              <a:latin typeface="Calibri" pitchFamily="34" charset="0"/>
            </a:endParaRPr>
          </a:p>
          <a:p>
            <a:endParaRPr lang="en-US" sz="1200" b="1">
              <a:latin typeface="Times New Roman" pitchFamily="18" charset="0"/>
              <a:cs typeface="Times New Roman" pitchFamily="18" charset="0"/>
            </a:endParaRPr>
          </a:p>
        </p:txBody>
      </p:sp>
      <p:sp>
        <p:nvSpPr>
          <p:cNvPr id="25602"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Knox Elementary School</a:t>
            </a:r>
          </a:p>
        </p:txBody>
      </p:sp>
      <p:pic>
        <p:nvPicPr>
          <p:cNvPr id="25603" name="Picture 4"/>
          <p:cNvPicPr>
            <a:picLocks noChangeAspect="1"/>
          </p:cNvPicPr>
          <p:nvPr/>
        </p:nvPicPr>
        <p:blipFill>
          <a:blip r:embed="rId2"/>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708A0E42-44CB-428C-BF11-01B53D1D1364}" type="slidenum">
              <a:rPr lang="en-US"/>
              <a:pPr>
                <a:defRPr/>
              </a:pPr>
              <a:t>12</a:t>
            </a:fld>
            <a:endParaRPr lang="en-US" dirty="0"/>
          </a:p>
        </p:txBody>
      </p:sp>
      <p:pic>
        <p:nvPicPr>
          <p:cNvPr id="25605" name="Picture 14"/>
          <p:cNvPicPr>
            <a:picLocks noChangeAspect="1"/>
          </p:cNvPicPr>
          <p:nvPr/>
        </p:nvPicPr>
        <p:blipFill>
          <a:blip r:embed="rId3">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sp>
        <p:nvSpPr>
          <p:cNvPr id="10" name="TextBox 9"/>
          <p:cNvSpPr txBox="1">
            <a:spLocks noChangeArrowheads="1"/>
          </p:cNvSpPr>
          <p:nvPr/>
        </p:nvSpPr>
        <p:spPr bwMode="auto">
          <a:xfrm>
            <a:off x="363538" y="1174750"/>
            <a:ext cx="2560637" cy="5448300"/>
          </a:xfrm>
          <a:prstGeom prst="rect">
            <a:avLst/>
          </a:prstGeom>
          <a:noFill/>
          <a:ln w="9525">
            <a:noFill/>
            <a:miter lim="800000"/>
            <a:headEnd/>
            <a:tailEnd/>
          </a:ln>
        </p:spPr>
        <p:txBody>
          <a:bodyPr>
            <a:spAutoFit/>
          </a:bodyPr>
          <a:lstStyle/>
          <a:p>
            <a:pPr marL="171450" indent="-171450">
              <a:buFont typeface="Arial" charset="0"/>
              <a:buChar char="•"/>
            </a:pPr>
            <a:r>
              <a:rPr lang="en-US" sz="1200">
                <a:latin typeface="Helvetica" pitchFamily="34" charset="0"/>
                <a:cs typeface="Helvetica" pitchFamily="34" charset="0"/>
              </a:rPr>
              <a:t>Based on the current population of 875 students, we have projected the “ideal” number of classrooms, based on a loading factor of approximately 22 students per classroom for Kindergarten, 24 for 1</a:t>
            </a:r>
            <a:r>
              <a:rPr lang="en-US" sz="1200" baseline="30000">
                <a:latin typeface="Helvetica" pitchFamily="34" charset="0"/>
                <a:cs typeface="Helvetica" pitchFamily="34" charset="0"/>
              </a:rPr>
              <a:t>st</a:t>
            </a:r>
            <a:r>
              <a:rPr lang="en-US" sz="1200">
                <a:latin typeface="Helvetica" pitchFamily="34" charset="0"/>
                <a:cs typeface="Helvetica" pitchFamily="34" charset="0"/>
              </a:rPr>
              <a:t> through 3</a:t>
            </a:r>
            <a:r>
              <a:rPr lang="en-US" sz="1200" baseline="30000">
                <a:latin typeface="Helvetica" pitchFamily="34" charset="0"/>
                <a:cs typeface="Helvetica" pitchFamily="34" charset="0"/>
              </a:rPr>
              <a:t>rd</a:t>
            </a:r>
            <a:r>
              <a:rPr lang="en-US" sz="1200">
                <a:latin typeface="Helvetica" pitchFamily="34" charset="0"/>
                <a:cs typeface="Helvetica" pitchFamily="34" charset="0"/>
              </a:rPr>
              <a:t> and 26 for 4</a:t>
            </a:r>
            <a:r>
              <a:rPr lang="en-US" sz="1200" baseline="30000">
                <a:latin typeface="Helvetica" pitchFamily="34" charset="0"/>
                <a:cs typeface="Helvetica" pitchFamily="34" charset="0"/>
              </a:rPr>
              <a:t>th</a:t>
            </a:r>
            <a:r>
              <a:rPr lang="en-US" sz="1200">
                <a:latin typeface="Helvetica" pitchFamily="34" charset="0"/>
                <a:cs typeface="Helvetica" pitchFamily="34" charset="0"/>
              </a:rPr>
              <a:t> and 5</a:t>
            </a:r>
            <a:r>
              <a:rPr lang="en-US" sz="1200" baseline="30000">
                <a:latin typeface="Helvetica" pitchFamily="34" charset="0"/>
                <a:cs typeface="Helvetica" pitchFamily="34" charset="0"/>
              </a:rPr>
              <a:t>th</a:t>
            </a:r>
            <a:r>
              <a:rPr lang="en-US" sz="1200">
                <a:latin typeface="Helvetica" pitchFamily="34" charset="0"/>
                <a:cs typeface="Helvetica" pitchFamily="34" charset="0"/>
              </a:rPr>
              <a:t>.</a:t>
            </a:r>
          </a:p>
          <a:p>
            <a:pPr marL="171450" indent="-171450">
              <a:buFont typeface="Arial" charset="0"/>
              <a:buChar char="•"/>
            </a:pPr>
            <a:endParaRPr lang="en-US" sz="1200">
              <a:latin typeface="Helvetica" pitchFamily="34" charset="0"/>
              <a:cs typeface="Helvetica" pitchFamily="34" charset="0"/>
            </a:endParaRPr>
          </a:p>
          <a:p>
            <a:pPr marL="171450" indent="-171450">
              <a:buFont typeface="Arial" charset="0"/>
              <a:buChar char="•"/>
            </a:pPr>
            <a:r>
              <a:rPr lang="en-US" sz="1200">
                <a:latin typeface="Helvetica" pitchFamily="34" charset="0"/>
                <a:cs typeface="Helvetica" pitchFamily="34" charset="0"/>
              </a:rPr>
              <a:t>We are assuming Kindergarten and pre-school rooms are 1,100 square feet + restrooms in the classrooms, and regular classrooms are 900 square feet.</a:t>
            </a:r>
          </a:p>
          <a:p>
            <a:pPr marL="171450" indent="-171450">
              <a:buFont typeface="Arial" charset="0"/>
              <a:buChar char="•"/>
            </a:pPr>
            <a:endParaRPr lang="en-US" sz="1200">
              <a:latin typeface="Helvetica" pitchFamily="34" charset="0"/>
              <a:cs typeface="Helvetica" pitchFamily="34" charset="0"/>
            </a:endParaRPr>
          </a:p>
          <a:p>
            <a:pPr marL="171450" indent="-171450">
              <a:buFont typeface="Arial" charset="0"/>
              <a:buChar char="•"/>
            </a:pPr>
            <a:r>
              <a:rPr lang="en-US" sz="1200">
                <a:latin typeface="Helvetica" pitchFamily="34" charset="0"/>
                <a:cs typeface="Helvetica" pitchFamily="34" charset="0"/>
              </a:rPr>
              <a:t>We have assumed a special education population of 12% of the total, with a loading of 18 students per classroom.</a:t>
            </a:r>
          </a:p>
          <a:p>
            <a:pPr marL="171450" indent="-171450">
              <a:buFont typeface="Arial" charset="0"/>
              <a:buChar char="•"/>
            </a:pPr>
            <a:endParaRPr lang="en-US" sz="1200">
              <a:latin typeface="Helvetica" pitchFamily="34" charset="0"/>
              <a:cs typeface="Helvetica" pitchFamily="34" charset="0"/>
            </a:endParaRPr>
          </a:p>
          <a:p>
            <a:pPr marL="171450" indent="-171450">
              <a:buFont typeface="Arial" charset="0"/>
              <a:buChar char="•"/>
            </a:pPr>
            <a:r>
              <a:rPr lang="en-US" sz="1200">
                <a:latin typeface="Helvetica" pitchFamily="34" charset="0"/>
                <a:cs typeface="Helvetica" pitchFamily="34" charset="0"/>
              </a:rPr>
              <a:t>We are able to project a total “Net” area for the current loading.</a:t>
            </a:r>
          </a:p>
          <a:p>
            <a:pPr marL="171450" indent="-171450">
              <a:buFont typeface="Arial" charset="0"/>
              <a:buChar char="•"/>
            </a:pPr>
            <a:endParaRPr lang="en-US" sz="1200">
              <a:latin typeface="Helvetica" pitchFamily="34" charset="0"/>
              <a:cs typeface="Helvetica" pitchFamily="34" charset="0"/>
            </a:endParaRPr>
          </a:p>
          <a:p>
            <a:pPr marL="171450" indent="-171450">
              <a:buFont typeface="Arial" charset="0"/>
              <a:buChar char="•"/>
            </a:pPr>
            <a:r>
              <a:rPr lang="en-US" sz="1200">
                <a:latin typeface="Helvetica" pitchFamily="34" charset="0"/>
                <a:cs typeface="Helvetica" pitchFamily="34" charset="0"/>
              </a:rPr>
              <a:t>In the office area, we are reflecting what we understand to be housed in the office.</a:t>
            </a:r>
          </a:p>
          <a:p>
            <a:pPr marL="171450" indent="-171450">
              <a:buFont typeface="Arial" charset="0"/>
              <a:buChar char="•"/>
            </a:pPr>
            <a:endParaRPr lang="en-US" sz="1200">
              <a:latin typeface="Helvetica" pitchFamily="34" charset="0"/>
              <a:cs typeface="Helvetica" pitchFamily="34" charset="0"/>
            </a:endParaRPr>
          </a:p>
          <a:p>
            <a:pPr marL="171450" indent="-171450">
              <a:buFont typeface="Arial" charset="0"/>
              <a:buChar char="•"/>
            </a:pPr>
            <a:endParaRPr lang="en-US" sz="1200">
              <a:latin typeface="Helvetica" pitchFamily="34" charset="0"/>
              <a:cs typeface="Helvetica" pitchFamily="34" charset="0"/>
            </a:endParaRPr>
          </a:p>
        </p:txBody>
      </p:sp>
      <p:pic>
        <p:nvPicPr>
          <p:cNvPr id="11" name="Picture 10"/>
          <p:cNvPicPr>
            <a:picLocks noChangeAspect="1"/>
          </p:cNvPicPr>
          <p:nvPr/>
        </p:nvPicPr>
        <p:blipFill>
          <a:blip r:embed="rId4"/>
          <a:srcRect/>
          <a:stretch>
            <a:fillRect/>
          </a:stretch>
        </p:blipFill>
        <p:spPr bwMode="auto">
          <a:xfrm>
            <a:off x="3238500" y="1236663"/>
            <a:ext cx="5715000" cy="4956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26"/>
          <p:cNvSpPr txBox="1">
            <a:spLocks noChangeArrowheads="1"/>
          </p:cNvSpPr>
          <p:nvPr/>
        </p:nvSpPr>
        <p:spPr bwMode="auto">
          <a:xfrm>
            <a:off x="7064375" y="2327275"/>
            <a:ext cx="2867025" cy="646113"/>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Keep 31,000 </a:t>
            </a:r>
          </a:p>
          <a:p>
            <a:pPr algn="ctr"/>
            <a:r>
              <a:rPr lang="en-US" sz="1200" b="1">
                <a:solidFill>
                  <a:schemeClr val="bg1"/>
                </a:solidFill>
                <a:latin typeface="Times New Roman" pitchFamily="18" charset="0"/>
                <a:cs typeface="Times New Roman" pitchFamily="18" charset="0"/>
              </a:rPr>
              <a:t>Gym</a:t>
            </a:r>
            <a:endParaRPr lang="en-US" sz="1200">
              <a:solidFill>
                <a:schemeClr val="bg1"/>
              </a:solidFill>
              <a:latin typeface="Calibri" pitchFamily="34" charset="0"/>
            </a:endParaRPr>
          </a:p>
          <a:p>
            <a:endParaRPr lang="en-US" sz="1200" b="1">
              <a:latin typeface="Times New Roman" pitchFamily="18" charset="0"/>
              <a:cs typeface="Times New Roman" pitchFamily="18" charset="0"/>
            </a:endParaRPr>
          </a:p>
        </p:txBody>
      </p:sp>
      <p:sp>
        <p:nvSpPr>
          <p:cNvPr id="13" name="Title 1"/>
          <p:cNvSpPr txBox="1">
            <a:spLocks/>
          </p:cNvSpPr>
          <p:nvPr/>
        </p:nvSpPr>
        <p:spPr bwMode="auto">
          <a:xfrm>
            <a:off x="857250" y="-236538"/>
            <a:ext cx="10515600" cy="1049338"/>
          </a:xfrm>
          <a:prstGeom prst="rect">
            <a:avLst/>
          </a:prstGeom>
          <a:noFill/>
          <a:ln w="9525">
            <a:noFill/>
            <a:miter lim="800000"/>
            <a:headEnd/>
            <a:tailEnd/>
          </a:ln>
        </p:spPr>
        <p:txBody>
          <a:bodyPr anchor="b"/>
          <a:lstStyle/>
          <a:p>
            <a:pPr algn="ctr">
              <a:lnSpc>
                <a:spcPct val="90000"/>
              </a:lnSpc>
            </a:pPr>
            <a:r>
              <a:rPr lang="en-US" sz="4400" b="1"/>
              <a:t>Recap of Knox Elementary School</a:t>
            </a:r>
          </a:p>
        </p:txBody>
      </p:sp>
      <p:pic>
        <p:nvPicPr>
          <p:cNvPr id="26627" name="Picture 4"/>
          <p:cNvPicPr>
            <a:picLocks noChangeAspect="1"/>
          </p:cNvPicPr>
          <p:nvPr/>
        </p:nvPicPr>
        <p:blipFill>
          <a:blip r:embed="rId2"/>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965BC6A2-BD43-4A75-9E7D-B9A8311DA839}" type="slidenum">
              <a:rPr lang="en-US"/>
              <a:pPr>
                <a:defRPr/>
              </a:pPr>
              <a:t>13</a:t>
            </a:fld>
            <a:endParaRPr lang="en-US" dirty="0"/>
          </a:p>
        </p:txBody>
      </p:sp>
      <p:pic>
        <p:nvPicPr>
          <p:cNvPr id="26629" name="Picture 14"/>
          <p:cNvPicPr>
            <a:picLocks noChangeAspect="1"/>
          </p:cNvPicPr>
          <p:nvPr/>
        </p:nvPicPr>
        <p:blipFill>
          <a:blip r:embed="rId3">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sp>
        <p:nvSpPr>
          <p:cNvPr id="9" name="TextBox 8"/>
          <p:cNvSpPr txBox="1">
            <a:spLocks noChangeArrowheads="1"/>
          </p:cNvSpPr>
          <p:nvPr/>
        </p:nvSpPr>
        <p:spPr bwMode="auto">
          <a:xfrm>
            <a:off x="388938" y="706438"/>
            <a:ext cx="2570162" cy="5446712"/>
          </a:xfrm>
          <a:prstGeom prst="rect">
            <a:avLst/>
          </a:prstGeom>
          <a:noFill/>
          <a:ln w="9525">
            <a:noFill/>
            <a:miter lim="800000"/>
            <a:headEnd/>
            <a:tailEnd/>
          </a:ln>
        </p:spPr>
        <p:txBody>
          <a:bodyPr>
            <a:spAutoFit/>
          </a:bodyPr>
          <a:lstStyle/>
          <a:p>
            <a:pPr marL="171450" indent="-171450">
              <a:buFont typeface="Arial" charset="0"/>
              <a:buChar char="•"/>
            </a:pPr>
            <a:r>
              <a:rPr lang="en-US" sz="1200">
                <a:latin typeface="Helvetica" pitchFamily="34" charset="0"/>
                <a:cs typeface="Helvetica" pitchFamily="34" charset="0"/>
              </a:rPr>
              <a:t>We are projecting a “full sized” gym, since we know the middle and high schools would use the gym for additional practices, if possible.</a:t>
            </a:r>
          </a:p>
          <a:p>
            <a:pPr marL="171450" indent="-171450">
              <a:buFont typeface="Arial" charset="0"/>
              <a:buChar char="•"/>
            </a:pPr>
            <a:endParaRPr lang="en-US" sz="1200">
              <a:latin typeface="Helvetica" pitchFamily="34" charset="0"/>
              <a:cs typeface="Helvetica" pitchFamily="34" charset="0"/>
            </a:endParaRPr>
          </a:p>
          <a:p>
            <a:pPr marL="171450" indent="-171450">
              <a:buFont typeface="Arial" charset="0"/>
              <a:buChar char="•"/>
            </a:pPr>
            <a:r>
              <a:rPr lang="en-US" sz="1200">
                <a:latin typeface="Helvetica" pitchFamily="34" charset="0"/>
                <a:cs typeface="Helvetica" pitchFamily="34" charset="0"/>
              </a:rPr>
              <a:t>The media center is projected to accommodate 10% of the students at one time.</a:t>
            </a:r>
          </a:p>
          <a:p>
            <a:pPr marL="171450" indent="-171450">
              <a:buFont typeface="Arial" charset="0"/>
              <a:buChar char="•"/>
            </a:pPr>
            <a:endParaRPr lang="en-US" sz="1200">
              <a:latin typeface="Helvetica" pitchFamily="34" charset="0"/>
              <a:cs typeface="Helvetica" pitchFamily="34" charset="0"/>
            </a:endParaRPr>
          </a:p>
          <a:p>
            <a:pPr marL="171450" indent="-171450">
              <a:buFont typeface="Arial" charset="0"/>
              <a:buChar char="•"/>
            </a:pPr>
            <a:r>
              <a:rPr lang="en-US" sz="1200">
                <a:latin typeface="Helvetica" pitchFamily="34" charset="0"/>
                <a:cs typeface="Helvetica" pitchFamily="34" charset="0"/>
              </a:rPr>
              <a:t>We are projecting 2 – “Project based learning labs”… listed as computer labs.</a:t>
            </a:r>
          </a:p>
          <a:p>
            <a:pPr marL="171450" indent="-171450">
              <a:buFont typeface="Arial" charset="0"/>
              <a:buChar char="•"/>
            </a:pPr>
            <a:endParaRPr lang="en-US" sz="1200">
              <a:latin typeface="Helvetica" pitchFamily="34" charset="0"/>
              <a:cs typeface="Helvetica" pitchFamily="34" charset="0"/>
            </a:endParaRPr>
          </a:p>
          <a:p>
            <a:pPr marL="171450" indent="-171450">
              <a:buFont typeface="Arial" charset="0"/>
              <a:buChar char="•"/>
            </a:pPr>
            <a:r>
              <a:rPr lang="en-US" sz="1200">
                <a:latin typeface="Helvetica" pitchFamily="34" charset="0"/>
                <a:cs typeface="Helvetica" pitchFamily="34" charset="0"/>
              </a:rPr>
              <a:t>We understand you have a “Science” special, as well as Music and Art.</a:t>
            </a:r>
          </a:p>
          <a:p>
            <a:pPr marL="171450" indent="-171450">
              <a:buFont typeface="Arial" charset="0"/>
              <a:buChar char="•"/>
            </a:pPr>
            <a:endParaRPr lang="en-US" sz="1200">
              <a:latin typeface="Helvetica" pitchFamily="34" charset="0"/>
              <a:cs typeface="Helvetica" pitchFamily="34" charset="0"/>
            </a:endParaRPr>
          </a:p>
          <a:p>
            <a:pPr marL="171450" indent="-171450">
              <a:buFont typeface="Arial" charset="0"/>
              <a:buChar char="•"/>
            </a:pPr>
            <a:r>
              <a:rPr lang="en-US" sz="1200">
                <a:latin typeface="Helvetica" pitchFamily="34" charset="0"/>
                <a:cs typeface="Helvetica" pitchFamily="34" charset="0"/>
              </a:rPr>
              <a:t>The cafeteria is sized for 40% of the total student body.</a:t>
            </a:r>
          </a:p>
          <a:p>
            <a:pPr marL="171450" indent="-171450">
              <a:buFont typeface="Arial" charset="0"/>
              <a:buChar char="•"/>
            </a:pPr>
            <a:endParaRPr lang="en-US" sz="1200">
              <a:latin typeface="Helvetica" pitchFamily="34" charset="0"/>
              <a:cs typeface="Helvetica" pitchFamily="34" charset="0"/>
            </a:endParaRPr>
          </a:p>
          <a:p>
            <a:pPr marL="171450" indent="-171450">
              <a:buFont typeface="Arial" charset="0"/>
              <a:buChar char="•"/>
            </a:pPr>
            <a:r>
              <a:rPr lang="en-US" sz="1200">
                <a:latin typeface="Helvetica" pitchFamily="34" charset="0"/>
                <a:cs typeface="Helvetica" pitchFamily="34" charset="0"/>
              </a:rPr>
              <a:t>The Surge space and Restroom area is a factored number.</a:t>
            </a:r>
          </a:p>
          <a:p>
            <a:pPr marL="171450" indent="-171450">
              <a:buFont typeface="Arial" charset="0"/>
              <a:buChar char="•"/>
            </a:pPr>
            <a:endParaRPr lang="en-US" sz="1200">
              <a:latin typeface="Helvetica" pitchFamily="34" charset="0"/>
              <a:cs typeface="Helvetica" pitchFamily="34" charset="0"/>
            </a:endParaRPr>
          </a:p>
          <a:p>
            <a:pPr marL="171450" indent="-171450">
              <a:buFont typeface="Arial" charset="0"/>
              <a:buChar char="•"/>
            </a:pPr>
            <a:r>
              <a:rPr lang="en-US" sz="1200">
                <a:latin typeface="Helvetica" pitchFamily="34" charset="0"/>
                <a:cs typeface="Helvetica" pitchFamily="34" charset="0"/>
              </a:rPr>
              <a:t>This gives us a total “Net” area, to which we add an additional 45% to arrive at a projected Gross area of 130,204 square feet.</a:t>
            </a:r>
          </a:p>
        </p:txBody>
      </p:sp>
      <p:grpSp>
        <p:nvGrpSpPr>
          <p:cNvPr id="12" name="Group 11"/>
          <p:cNvGrpSpPr>
            <a:grpSpLocks/>
          </p:cNvGrpSpPr>
          <p:nvPr/>
        </p:nvGrpSpPr>
        <p:grpSpPr bwMode="auto">
          <a:xfrm>
            <a:off x="3163888" y="768350"/>
            <a:ext cx="5811837" cy="5192713"/>
            <a:chOff x="2544458" y="215322"/>
            <a:chExt cx="6431376" cy="5746526"/>
          </a:xfrm>
        </p:grpSpPr>
        <p:pic>
          <p:nvPicPr>
            <p:cNvPr id="26632" name="Picture 13"/>
            <p:cNvPicPr>
              <a:picLocks noChangeAspect="1"/>
            </p:cNvPicPr>
            <p:nvPr/>
          </p:nvPicPr>
          <p:blipFill>
            <a:blip r:embed="rId4"/>
            <a:srcRect/>
            <a:stretch>
              <a:fillRect/>
            </a:stretch>
          </p:blipFill>
          <p:spPr bwMode="auto">
            <a:xfrm>
              <a:off x="2615061" y="1104533"/>
              <a:ext cx="6342041" cy="4857315"/>
            </a:xfrm>
            <a:prstGeom prst="rect">
              <a:avLst/>
            </a:prstGeom>
            <a:noFill/>
            <a:ln w="9525">
              <a:noFill/>
              <a:miter lim="800000"/>
              <a:headEnd/>
              <a:tailEnd/>
            </a:ln>
          </p:spPr>
        </p:pic>
        <p:pic>
          <p:nvPicPr>
            <p:cNvPr id="26633" name="Picture 15"/>
            <p:cNvPicPr>
              <a:picLocks noChangeAspect="1"/>
            </p:cNvPicPr>
            <p:nvPr/>
          </p:nvPicPr>
          <p:blipFill>
            <a:blip r:embed="rId5"/>
            <a:srcRect b="82718"/>
            <a:stretch>
              <a:fillRect/>
            </a:stretch>
          </p:blipFill>
          <p:spPr bwMode="auto">
            <a:xfrm>
              <a:off x="2544458" y="215322"/>
              <a:ext cx="6431376" cy="8857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25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26"/>
          <p:cNvSpPr txBox="1">
            <a:spLocks noChangeArrowheads="1"/>
          </p:cNvSpPr>
          <p:nvPr/>
        </p:nvSpPr>
        <p:spPr bwMode="auto">
          <a:xfrm>
            <a:off x="7064375" y="2327275"/>
            <a:ext cx="2867025" cy="646113"/>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Keep 31,000 </a:t>
            </a:r>
          </a:p>
          <a:p>
            <a:pPr algn="ctr"/>
            <a:r>
              <a:rPr lang="en-US" sz="1200" b="1">
                <a:solidFill>
                  <a:schemeClr val="bg1"/>
                </a:solidFill>
                <a:latin typeface="Times New Roman" pitchFamily="18" charset="0"/>
                <a:cs typeface="Times New Roman" pitchFamily="18" charset="0"/>
              </a:rPr>
              <a:t>Gym</a:t>
            </a:r>
            <a:endParaRPr lang="en-US" sz="1200">
              <a:solidFill>
                <a:schemeClr val="bg1"/>
              </a:solidFill>
              <a:latin typeface="Calibri" pitchFamily="34" charset="0"/>
            </a:endParaRPr>
          </a:p>
          <a:p>
            <a:endParaRPr lang="en-US" sz="1200" b="1">
              <a:latin typeface="Times New Roman" pitchFamily="18" charset="0"/>
              <a:cs typeface="Times New Roman" pitchFamily="18" charset="0"/>
            </a:endParaRPr>
          </a:p>
        </p:txBody>
      </p:sp>
      <p:sp>
        <p:nvSpPr>
          <p:cNvPr id="13" name="Title 1"/>
          <p:cNvSpPr txBox="1">
            <a:spLocks/>
          </p:cNvSpPr>
          <p:nvPr/>
        </p:nvSpPr>
        <p:spPr bwMode="auto">
          <a:xfrm>
            <a:off x="857250" y="-236538"/>
            <a:ext cx="10515600" cy="1049338"/>
          </a:xfrm>
          <a:prstGeom prst="rect">
            <a:avLst/>
          </a:prstGeom>
          <a:noFill/>
          <a:ln w="9525">
            <a:noFill/>
            <a:miter lim="800000"/>
            <a:headEnd/>
            <a:tailEnd/>
          </a:ln>
        </p:spPr>
        <p:txBody>
          <a:bodyPr anchor="b"/>
          <a:lstStyle/>
          <a:p>
            <a:pPr algn="ctr">
              <a:lnSpc>
                <a:spcPct val="90000"/>
              </a:lnSpc>
            </a:pPr>
            <a:r>
              <a:rPr lang="en-US" sz="4400" b="1"/>
              <a:t>Recap of Knox Elementary School</a:t>
            </a:r>
          </a:p>
        </p:txBody>
      </p:sp>
      <p:pic>
        <p:nvPicPr>
          <p:cNvPr id="27651" name="Picture 4"/>
          <p:cNvPicPr>
            <a:picLocks noChangeAspect="1"/>
          </p:cNvPicPr>
          <p:nvPr/>
        </p:nvPicPr>
        <p:blipFill>
          <a:blip r:embed="rId2"/>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2D98AC46-71FE-4329-9B09-93FFE02EB7E5}" type="slidenum">
              <a:rPr lang="en-US"/>
              <a:pPr>
                <a:defRPr/>
              </a:pPr>
              <a:t>14</a:t>
            </a:fld>
            <a:endParaRPr lang="en-US" dirty="0"/>
          </a:p>
        </p:txBody>
      </p:sp>
      <p:pic>
        <p:nvPicPr>
          <p:cNvPr id="27653" name="Picture 14"/>
          <p:cNvPicPr>
            <a:picLocks noChangeAspect="1"/>
          </p:cNvPicPr>
          <p:nvPr/>
        </p:nvPicPr>
        <p:blipFill>
          <a:blip r:embed="rId3">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pic>
        <p:nvPicPr>
          <p:cNvPr id="11" name="Picture 10"/>
          <p:cNvPicPr>
            <a:picLocks noChangeAspect="1"/>
          </p:cNvPicPr>
          <p:nvPr/>
        </p:nvPicPr>
        <p:blipFill>
          <a:blip r:embed="rId4"/>
          <a:srcRect/>
          <a:stretch>
            <a:fillRect/>
          </a:stretch>
        </p:blipFill>
        <p:spPr bwMode="auto">
          <a:xfrm>
            <a:off x="725488" y="2160588"/>
            <a:ext cx="8199437" cy="1593850"/>
          </a:xfrm>
          <a:prstGeom prst="rect">
            <a:avLst/>
          </a:prstGeom>
          <a:noFill/>
          <a:ln w="9525">
            <a:noFill/>
            <a:miter lim="800000"/>
            <a:headEnd/>
            <a:tailEnd/>
          </a:ln>
        </p:spPr>
      </p:pic>
      <p:sp>
        <p:nvSpPr>
          <p:cNvPr id="17" name="TextBox 16"/>
          <p:cNvSpPr txBox="1">
            <a:spLocks noChangeArrowheads="1"/>
          </p:cNvSpPr>
          <p:nvPr/>
        </p:nvSpPr>
        <p:spPr bwMode="auto">
          <a:xfrm>
            <a:off x="3168650" y="3981450"/>
            <a:ext cx="5138738" cy="1016000"/>
          </a:xfrm>
          <a:prstGeom prst="rect">
            <a:avLst/>
          </a:prstGeom>
          <a:noFill/>
          <a:ln w="9525">
            <a:noFill/>
            <a:miter lim="800000"/>
            <a:headEnd/>
            <a:tailEnd/>
          </a:ln>
        </p:spPr>
        <p:txBody>
          <a:bodyPr>
            <a:spAutoFit/>
          </a:bodyPr>
          <a:lstStyle/>
          <a:p>
            <a:pPr marL="171450" indent="-171450">
              <a:buFont typeface="Arial" charset="0"/>
              <a:buChar char="•"/>
            </a:pPr>
            <a:endParaRPr lang="en-US" sz="1200">
              <a:latin typeface="Helvetica" pitchFamily="34" charset="0"/>
              <a:cs typeface="Helvetica" pitchFamily="34" charset="0"/>
            </a:endParaRPr>
          </a:p>
          <a:p>
            <a:pPr marL="171450" indent="-171450">
              <a:buFont typeface="Arial" charset="0"/>
              <a:buChar char="•"/>
            </a:pPr>
            <a:endParaRPr lang="en-US" sz="1200">
              <a:latin typeface="Helvetica" pitchFamily="34" charset="0"/>
              <a:cs typeface="Helvetica" pitchFamily="34" charset="0"/>
            </a:endParaRPr>
          </a:p>
          <a:p>
            <a:pPr marL="171450" indent="-171450">
              <a:buFont typeface="Arial" charset="0"/>
              <a:buChar char="•"/>
            </a:pPr>
            <a:r>
              <a:rPr lang="en-US" sz="1200">
                <a:latin typeface="Helvetica" pitchFamily="34" charset="0"/>
                <a:cs typeface="Helvetica" pitchFamily="34" charset="0"/>
              </a:rPr>
              <a:t>The adjusted area is 122,703 square feet, resulting in a deficit of approximately 7,501 square feet.</a:t>
            </a:r>
          </a:p>
          <a:p>
            <a:pPr marL="171450" indent="-171450">
              <a:buFont typeface="Arial" charset="0"/>
              <a:buChar char="•"/>
            </a:pPr>
            <a:endParaRPr lang="en-US" sz="1200">
              <a:latin typeface="Helvetica" pitchFamily="34" charset="0"/>
              <a:cs typeface="Helvetica" pitchFamily="34" charset="0"/>
            </a:endParaRPr>
          </a:p>
        </p:txBody>
      </p:sp>
      <p:sp>
        <p:nvSpPr>
          <p:cNvPr id="18" name="TextBox 17"/>
          <p:cNvSpPr txBox="1">
            <a:spLocks noChangeArrowheads="1"/>
          </p:cNvSpPr>
          <p:nvPr/>
        </p:nvSpPr>
        <p:spPr bwMode="auto">
          <a:xfrm>
            <a:off x="3168650" y="717550"/>
            <a:ext cx="5138738" cy="1016000"/>
          </a:xfrm>
          <a:prstGeom prst="rect">
            <a:avLst/>
          </a:prstGeom>
          <a:noFill/>
          <a:ln w="9525">
            <a:noFill/>
            <a:miter lim="800000"/>
            <a:headEnd/>
            <a:tailEnd/>
          </a:ln>
        </p:spPr>
        <p:txBody>
          <a:bodyPr>
            <a:spAutoFit/>
          </a:bodyPr>
          <a:lstStyle/>
          <a:p>
            <a:pPr marL="171450" indent="-171450">
              <a:buFont typeface="Arial" charset="0"/>
              <a:buChar char="•"/>
            </a:pPr>
            <a:endParaRPr lang="en-US" sz="1200">
              <a:latin typeface="Helvetica" pitchFamily="34" charset="0"/>
              <a:cs typeface="Helvetica" pitchFamily="34" charset="0"/>
            </a:endParaRPr>
          </a:p>
          <a:p>
            <a:pPr marL="171450" indent="-171450">
              <a:buFont typeface="Arial" charset="0"/>
              <a:buChar char="•"/>
            </a:pPr>
            <a:endParaRPr lang="en-US" sz="1200">
              <a:latin typeface="Helvetica" pitchFamily="34" charset="0"/>
              <a:cs typeface="Helvetica" pitchFamily="34" charset="0"/>
            </a:endParaRPr>
          </a:p>
          <a:p>
            <a:pPr marL="171450" indent="-171450">
              <a:buFont typeface="Arial" charset="0"/>
              <a:buChar char="•"/>
            </a:pPr>
            <a:r>
              <a:rPr lang="en-US" sz="1200">
                <a:latin typeface="Helvetica" pitchFamily="34" charset="0"/>
                <a:cs typeface="Helvetica" pitchFamily="34" charset="0"/>
              </a:rPr>
              <a:t>The Actual area of the existing building is 132,703 sf.</a:t>
            </a:r>
          </a:p>
          <a:p>
            <a:pPr marL="171450" indent="-171450">
              <a:buFont typeface="Arial" charset="0"/>
              <a:buChar char="•"/>
            </a:pPr>
            <a:r>
              <a:rPr lang="en-US" sz="1200">
                <a:latin typeface="Helvetica" pitchFamily="34" charset="0"/>
                <a:cs typeface="Helvetica" pitchFamily="34" charset="0"/>
              </a:rPr>
              <a:t>BUT, we have to subtract the area of the Culinary arts program and the Superintendent’s Office and Board Room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75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p:cNvPicPr>
            <a:picLocks noChangeAspect="1"/>
          </p:cNvPicPr>
          <p:nvPr/>
        </p:nvPicPr>
        <p:blipFill>
          <a:blip r:embed="rId2"/>
          <a:srcRect b="48070"/>
          <a:stretch>
            <a:fillRect/>
          </a:stretch>
        </p:blipFill>
        <p:spPr bwMode="auto">
          <a:xfrm>
            <a:off x="1655763" y="1398588"/>
            <a:ext cx="10042525" cy="2398712"/>
          </a:xfrm>
          <a:prstGeom prst="rect">
            <a:avLst/>
          </a:prstGeom>
          <a:noFill/>
          <a:ln w="9525">
            <a:noFill/>
            <a:miter lim="800000"/>
            <a:headEnd/>
            <a:tailEnd/>
          </a:ln>
        </p:spPr>
      </p:pic>
      <p:sp>
        <p:nvSpPr>
          <p:cNvPr id="28674" name="TextBox 26"/>
          <p:cNvSpPr txBox="1">
            <a:spLocks noChangeArrowheads="1"/>
          </p:cNvSpPr>
          <p:nvPr/>
        </p:nvSpPr>
        <p:spPr bwMode="auto">
          <a:xfrm>
            <a:off x="7064375" y="2327275"/>
            <a:ext cx="2867025" cy="646113"/>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Keep 31,000 </a:t>
            </a:r>
          </a:p>
          <a:p>
            <a:pPr algn="ctr"/>
            <a:r>
              <a:rPr lang="en-US" sz="1200" b="1">
                <a:solidFill>
                  <a:schemeClr val="bg1"/>
                </a:solidFill>
                <a:latin typeface="Times New Roman" pitchFamily="18" charset="0"/>
                <a:cs typeface="Times New Roman" pitchFamily="18" charset="0"/>
              </a:rPr>
              <a:t>Gym</a:t>
            </a:r>
            <a:endParaRPr lang="en-US" sz="1200">
              <a:solidFill>
                <a:schemeClr val="bg1"/>
              </a:solidFill>
              <a:latin typeface="Calibri" pitchFamily="34" charset="0"/>
            </a:endParaRPr>
          </a:p>
          <a:p>
            <a:endParaRPr lang="en-US" sz="1200" b="1">
              <a:latin typeface="Times New Roman" pitchFamily="18" charset="0"/>
              <a:cs typeface="Times New Roman" pitchFamily="18" charset="0"/>
            </a:endParaRPr>
          </a:p>
        </p:txBody>
      </p:sp>
      <p:sp>
        <p:nvSpPr>
          <p:cNvPr id="13"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Knox Elementary School</a:t>
            </a:r>
          </a:p>
        </p:txBody>
      </p:sp>
      <p:pic>
        <p:nvPicPr>
          <p:cNvPr id="28676" name="Picture 4"/>
          <p:cNvPicPr>
            <a:picLocks noChangeAspect="1"/>
          </p:cNvPicPr>
          <p:nvPr/>
        </p:nvPicPr>
        <p:blipFill>
          <a:blip r:embed="rId3"/>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6FF301B6-439B-482F-896C-BB2DEA7FE6B1}" type="slidenum">
              <a:rPr lang="en-US"/>
              <a:pPr>
                <a:defRPr/>
              </a:pPr>
              <a:t>15</a:t>
            </a:fld>
            <a:endParaRPr lang="en-US" dirty="0"/>
          </a:p>
        </p:txBody>
      </p:sp>
      <p:sp>
        <p:nvSpPr>
          <p:cNvPr id="18" name="Arrow: Down 17">
            <a:extLst>
              <a:ext uri="{FF2B5EF4-FFF2-40B4-BE49-F238E27FC236}"/>
            </a:extLst>
          </p:cNvPr>
          <p:cNvSpPr/>
          <p:nvPr/>
        </p:nvSpPr>
        <p:spPr>
          <a:xfrm>
            <a:off x="6138863" y="1258888"/>
            <a:ext cx="655637" cy="831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8679" name="Picture 14"/>
          <p:cNvPicPr>
            <a:picLocks noChangeAspect="1"/>
          </p:cNvPicPr>
          <p:nvPr/>
        </p:nvPicPr>
        <p:blipFill>
          <a:blip r:embed="rId4">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sp>
        <p:nvSpPr>
          <p:cNvPr id="9" name="AutoShape 6"/>
          <p:cNvSpPr>
            <a:spLocks/>
          </p:cNvSpPr>
          <p:nvPr/>
        </p:nvSpPr>
        <p:spPr bwMode="auto">
          <a:xfrm>
            <a:off x="441325" y="3860800"/>
            <a:ext cx="4433888" cy="2087563"/>
          </a:xfrm>
          <a:custGeom>
            <a:avLst/>
            <a:gdLst>
              <a:gd name="T0" fmla="*/ 2216949 w 21600"/>
              <a:gd name="T1" fmla="*/ 1043134 h 21600"/>
              <a:gd name="T2" fmla="*/ 2216949 w 21600"/>
              <a:gd name="T3" fmla="*/ 1043134 h 21600"/>
              <a:gd name="T4" fmla="*/ 2216949 w 21600"/>
              <a:gd name="T5" fmla="*/ 1043134 h 21600"/>
              <a:gd name="T6" fmla="*/ 2216949 w 21600"/>
              <a:gd name="T7" fmla="*/ 104313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sz="2000">
                <a:latin typeface="Helvetica" pitchFamily="34" charset="0"/>
                <a:cs typeface="Times New Roman" pitchFamily="18" charset="0"/>
                <a:sym typeface="Times New Roman" pitchFamily="18" charset="0"/>
              </a:rPr>
              <a:t>The site size would appear to be adequate, but the multiple entrances and congestion of pick-up and drop-off could be configured better.</a:t>
            </a:r>
          </a:p>
          <a:p>
            <a:pPr>
              <a:spcBef>
                <a:spcPts val="800"/>
              </a:spcBef>
            </a:pPr>
            <a:endParaRPr lang="en-US" sz="2000">
              <a:latin typeface="Helvetica" pitchFamily="34" charset="0"/>
              <a:cs typeface="Times New Roman" pitchFamily="18" charset="0"/>
              <a:sym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P spid="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p:cNvPicPr>
            <a:picLocks noChangeAspect="1"/>
          </p:cNvPicPr>
          <p:nvPr/>
        </p:nvPicPr>
        <p:blipFill>
          <a:blip r:embed="rId2"/>
          <a:srcRect b="48070"/>
          <a:stretch>
            <a:fillRect/>
          </a:stretch>
        </p:blipFill>
        <p:spPr bwMode="auto">
          <a:xfrm>
            <a:off x="1655763" y="1398588"/>
            <a:ext cx="10042525" cy="2398712"/>
          </a:xfrm>
          <a:prstGeom prst="rect">
            <a:avLst/>
          </a:prstGeom>
          <a:noFill/>
          <a:ln w="9525">
            <a:noFill/>
            <a:miter lim="800000"/>
            <a:headEnd/>
            <a:tailEnd/>
          </a:ln>
        </p:spPr>
      </p:pic>
      <p:sp>
        <p:nvSpPr>
          <p:cNvPr id="29698" name="TextBox 26"/>
          <p:cNvSpPr txBox="1">
            <a:spLocks noChangeArrowheads="1"/>
          </p:cNvSpPr>
          <p:nvPr/>
        </p:nvSpPr>
        <p:spPr bwMode="auto">
          <a:xfrm>
            <a:off x="7064375" y="2327275"/>
            <a:ext cx="2867025" cy="646113"/>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Keep 31,000 </a:t>
            </a:r>
          </a:p>
          <a:p>
            <a:pPr algn="ctr"/>
            <a:r>
              <a:rPr lang="en-US" sz="1200" b="1">
                <a:solidFill>
                  <a:schemeClr val="bg1"/>
                </a:solidFill>
                <a:latin typeface="Times New Roman" pitchFamily="18" charset="0"/>
                <a:cs typeface="Times New Roman" pitchFamily="18" charset="0"/>
              </a:rPr>
              <a:t>Gym</a:t>
            </a:r>
            <a:endParaRPr lang="en-US" sz="1200">
              <a:solidFill>
                <a:schemeClr val="bg1"/>
              </a:solidFill>
              <a:latin typeface="Calibri" pitchFamily="34" charset="0"/>
            </a:endParaRPr>
          </a:p>
          <a:p>
            <a:endParaRPr lang="en-US" sz="1200" b="1">
              <a:latin typeface="Times New Roman" pitchFamily="18" charset="0"/>
              <a:cs typeface="Times New Roman" pitchFamily="18" charset="0"/>
            </a:endParaRPr>
          </a:p>
        </p:txBody>
      </p:sp>
      <p:sp>
        <p:nvSpPr>
          <p:cNvPr id="13"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Knox Elementary School</a:t>
            </a:r>
          </a:p>
        </p:txBody>
      </p:sp>
      <p:pic>
        <p:nvPicPr>
          <p:cNvPr id="29700" name="Picture 4"/>
          <p:cNvPicPr>
            <a:picLocks noChangeAspect="1"/>
          </p:cNvPicPr>
          <p:nvPr/>
        </p:nvPicPr>
        <p:blipFill>
          <a:blip r:embed="rId3"/>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0FC3043E-AAAB-4891-9C9A-C04874DA047A}" type="slidenum">
              <a:rPr lang="en-US"/>
              <a:pPr>
                <a:defRPr/>
              </a:pPr>
              <a:t>16</a:t>
            </a:fld>
            <a:endParaRPr lang="en-US" dirty="0"/>
          </a:p>
        </p:txBody>
      </p:sp>
      <p:sp>
        <p:nvSpPr>
          <p:cNvPr id="18" name="Arrow: Down 17">
            <a:extLst>
              <a:ext uri="{FF2B5EF4-FFF2-40B4-BE49-F238E27FC236}"/>
            </a:extLst>
          </p:cNvPr>
          <p:cNvSpPr/>
          <p:nvPr/>
        </p:nvSpPr>
        <p:spPr>
          <a:xfrm>
            <a:off x="7210425" y="1255713"/>
            <a:ext cx="655638" cy="831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9703" name="Picture 14"/>
          <p:cNvPicPr>
            <a:picLocks noChangeAspect="1"/>
          </p:cNvPicPr>
          <p:nvPr/>
        </p:nvPicPr>
        <p:blipFill>
          <a:blip r:embed="rId4">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sp>
        <p:nvSpPr>
          <p:cNvPr id="9" name="AutoShape 6"/>
          <p:cNvSpPr>
            <a:spLocks/>
          </p:cNvSpPr>
          <p:nvPr/>
        </p:nvSpPr>
        <p:spPr bwMode="auto">
          <a:xfrm>
            <a:off x="684213" y="4154488"/>
            <a:ext cx="9247187" cy="2085975"/>
          </a:xfrm>
          <a:custGeom>
            <a:avLst/>
            <a:gdLst>
              <a:gd name="T0" fmla="*/ 4623560 w 21600"/>
              <a:gd name="T1" fmla="*/ 1043134 h 21600"/>
              <a:gd name="T2" fmla="*/ 4623560 w 21600"/>
              <a:gd name="T3" fmla="*/ 1043134 h 21600"/>
              <a:gd name="T4" fmla="*/ 4623560 w 21600"/>
              <a:gd name="T5" fmla="*/ 1043134 h 21600"/>
              <a:gd name="T6" fmla="*/ 4623560 w 21600"/>
              <a:gd name="T7" fmla="*/ 104313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sz="2000">
                <a:latin typeface="Helvetica" pitchFamily="34" charset="0"/>
                <a:cs typeface="Times New Roman" pitchFamily="18" charset="0"/>
                <a:sym typeface="Times New Roman" pitchFamily="18" charset="0"/>
              </a:rPr>
              <a:t>The two sections of the building have a broad spread of ages.  The original building has many conditions that will require significant renovation or reconstruction, and the age of the building means that the envelope is not as energy efficient as the newer section, nor is there adequate space above the ceiling.  The age of the plumbing under the slab is probably another factor that limits the viability of the original component.</a:t>
            </a:r>
          </a:p>
          <a:p>
            <a:pPr>
              <a:spcBef>
                <a:spcPts val="800"/>
              </a:spcBef>
            </a:pPr>
            <a:endParaRPr lang="en-US" sz="2000">
              <a:latin typeface="Helvetica" pitchFamily="34" charset="0"/>
              <a:cs typeface="Times New Roman" pitchFamily="18" charset="0"/>
              <a:sym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P spid="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rcRect l="4140" b="18968"/>
          <a:stretch>
            <a:fillRect/>
          </a:stretch>
        </p:blipFill>
        <p:spPr bwMode="auto">
          <a:xfrm>
            <a:off x="4802188" y="1162050"/>
            <a:ext cx="4814887" cy="5557838"/>
          </a:xfrm>
          <a:prstGeom prst="rect">
            <a:avLst/>
          </a:prstGeom>
          <a:noFill/>
          <a:ln w="9525">
            <a:noFill/>
            <a:miter lim="800000"/>
            <a:headEnd/>
            <a:tailEnd/>
          </a:ln>
        </p:spPr>
      </p:pic>
      <p:sp>
        <p:nvSpPr>
          <p:cNvPr id="12" name="AutoShape 6"/>
          <p:cNvSpPr>
            <a:spLocks/>
          </p:cNvSpPr>
          <p:nvPr/>
        </p:nvSpPr>
        <p:spPr bwMode="auto">
          <a:xfrm>
            <a:off x="365125" y="1266825"/>
            <a:ext cx="4097338" cy="4506913"/>
          </a:xfrm>
          <a:custGeom>
            <a:avLst/>
            <a:gdLst>
              <a:gd name="T0" fmla="*/ 2049229 w 21600"/>
              <a:gd name="T1" fmla="*/ 2253246 h 21600"/>
              <a:gd name="T2" fmla="*/ 2049229 w 21600"/>
              <a:gd name="T3" fmla="*/ 2253246 h 21600"/>
              <a:gd name="T4" fmla="*/ 2049229 w 21600"/>
              <a:gd name="T5" fmla="*/ 2253246 h 21600"/>
              <a:gd name="T6" fmla="*/ 2049229 w 21600"/>
              <a:gd name="T7" fmla="*/ 22532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sz="2000">
                <a:latin typeface="Helvetica" pitchFamily="34" charset="0"/>
                <a:cs typeface="Times New Roman" pitchFamily="18" charset="0"/>
                <a:sym typeface="Times New Roman" pitchFamily="18" charset="0"/>
              </a:rPr>
              <a:t>What did the staff say at the Elementary School?</a:t>
            </a:r>
          </a:p>
          <a:p>
            <a:pPr>
              <a:spcBef>
                <a:spcPts val="800"/>
              </a:spcBef>
            </a:pPr>
            <a:r>
              <a:rPr lang="en-US" sz="2000">
                <a:latin typeface="Helvetica" pitchFamily="34" charset="0"/>
                <a:cs typeface="Times New Roman" pitchFamily="18" charset="0"/>
                <a:sym typeface="Times New Roman" pitchFamily="18" charset="0"/>
              </a:rPr>
              <a:t>These questions ask what works well in the school, and what, if possible, would the staff change.</a:t>
            </a:r>
          </a:p>
          <a:p>
            <a:pPr>
              <a:spcBef>
                <a:spcPts val="800"/>
              </a:spcBef>
            </a:pPr>
            <a:r>
              <a:rPr lang="en-US" sz="2000">
                <a:latin typeface="Helvetica" pitchFamily="34" charset="0"/>
                <a:cs typeface="Times New Roman" pitchFamily="18" charset="0"/>
                <a:sym typeface="Times New Roman" pitchFamily="18" charset="0"/>
              </a:rPr>
              <a:t>One of the most important issues was the lack of a secure vestibule, making it difficult to control who comes in the building and where they go once they get in.  The other condition mentioned was the disparity of the conditions on the two sides of the building.</a:t>
            </a:r>
          </a:p>
          <a:p>
            <a:pPr>
              <a:spcBef>
                <a:spcPts val="800"/>
              </a:spcBef>
            </a:pPr>
            <a:endParaRPr lang="en-US" sz="2800">
              <a:latin typeface="Helvetica" pitchFamily="34" charset="0"/>
            </a:endParaRPr>
          </a:p>
        </p:txBody>
      </p:sp>
      <p:pic>
        <p:nvPicPr>
          <p:cNvPr id="30723" name="Picture 4"/>
          <p:cNvPicPr>
            <a:picLocks noChangeAspect="1"/>
          </p:cNvPicPr>
          <p:nvPr/>
        </p:nvPicPr>
        <p:blipFill>
          <a:blip r:embed="rId3"/>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04799A47-79B5-4AE5-9EEB-013880B43169}" type="slidenum">
              <a:rPr lang="en-US"/>
              <a:pPr>
                <a:defRPr/>
              </a:pPr>
              <a:t>17</a:t>
            </a:fld>
            <a:endParaRPr lang="en-US" dirty="0"/>
          </a:p>
        </p:txBody>
      </p:sp>
      <p:sp>
        <p:nvSpPr>
          <p:cNvPr id="15"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the Elementary School</a:t>
            </a:r>
          </a:p>
        </p:txBody>
      </p:sp>
      <p:cxnSp>
        <p:nvCxnSpPr>
          <p:cNvPr id="8" name="Straight Arrow Connector 7"/>
          <p:cNvCxnSpPr/>
          <p:nvPr/>
        </p:nvCxnSpPr>
        <p:spPr>
          <a:xfrm flipV="1">
            <a:off x="3455988" y="5291138"/>
            <a:ext cx="1485900" cy="1619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7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rcRect b="19676"/>
          <a:stretch>
            <a:fillRect/>
          </a:stretch>
        </p:blipFill>
        <p:spPr bwMode="auto">
          <a:xfrm>
            <a:off x="4616450" y="1204913"/>
            <a:ext cx="4956175" cy="5514975"/>
          </a:xfrm>
          <a:prstGeom prst="rect">
            <a:avLst/>
          </a:prstGeom>
          <a:noFill/>
          <a:ln w="9525">
            <a:noFill/>
            <a:miter lim="800000"/>
            <a:headEnd/>
            <a:tailEnd/>
          </a:ln>
        </p:spPr>
      </p:pic>
      <p:sp>
        <p:nvSpPr>
          <p:cNvPr id="31746" name="TextBox 26"/>
          <p:cNvSpPr txBox="1">
            <a:spLocks noChangeArrowheads="1"/>
          </p:cNvSpPr>
          <p:nvPr/>
        </p:nvSpPr>
        <p:spPr bwMode="auto">
          <a:xfrm>
            <a:off x="7064375" y="2327275"/>
            <a:ext cx="2867025" cy="646113"/>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Keep 31,000 </a:t>
            </a:r>
          </a:p>
          <a:p>
            <a:pPr algn="ctr"/>
            <a:r>
              <a:rPr lang="en-US" sz="1200" b="1">
                <a:solidFill>
                  <a:schemeClr val="bg1"/>
                </a:solidFill>
                <a:latin typeface="Times New Roman" pitchFamily="18" charset="0"/>
                <a:cs typeface="Times New Roman" pitchFamily="18" charset="0"/>
              </a:rPr>
              <a:t>Gym</a:t>
            </a:r>
            <a:endParaRPr lang="en-US" sz="1200">
              <a:solidFill>
                <a:schemeClr val="bg1"/>
              </a:solidFill>
              <a:latin typeface="Calibri" pitchFamily="34" charset="0"/>
            </a:endParaRPr>
          </a:p>
          <a:p>
            <a:endParaRPr lang="en-US" sz="1200" b="1">
              <a:latin typeface="Times New Roman" pitchFamily="18" charset="0"/>
              <a:cs typeface="Times New Roman" pitchFamily="18" charset="0"/>
            </a:endParaRPr>
          </a:p>
        </p:txBody>
      </p:sp>
      <p:sp>
        <p:nvSpPr>
          <p:cNvPr id="12" name="AutoShape 6"/>
          <p:cNvSpPr>
            <a:spLocks/>
          </p:cNvSpPr>
          <p:nvPr/>
        </p:nvSpPr>
        <p:spPr bwMode="auto">
          <a:xfrm>
            <a:off x="500063" y="1490663"/>
            <a:ext cx="3281362" cy="4506912"/>
          </a:xfrm>
          <a:custGeom>
            <a:avLst/>
            <a:gdLst>
              <a:gd name="T0" fmla="*/ 1640151 w 21600"/>
              <a:gd name="T1" fmla="*/ 2253246 h 21600"/>
              <a:gd name="T2" fmla="*/ 1640151 w 21600"/>
              <a:gd name="T3" fmla="*/ 2253246 h 21600"/>
              <a:gd name="T4" fmla="*/ 1640151 w 21600"/>
              <a:gd name="T5" fmla="*/ 2253246 h 21600"/>
              <a:gd name="T6" fmla="*/ 1640151 w 21600"/>
              <a:gd name="T7" fmla="*/ 22532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sz="2000">
                <a:latin typeface="Helvetica" pitchFamily="34" charset="0"/>
                <a:cs typeface="Times New Roman" pitchFamily="18" charset="0"/>
                <a:sym typeface="Times New Roman" pitchFamily="18" charset="0"/>
              </a:rPr>
              <a:t>What did the staff say at the Elementary School?</a:t>
            </a:r>
          </a:p>
          <a:p>
            <a:pPr>
              <a:spcBef>
                <a:spcPts val="800"/>
              </a:spcBef>
            </a:pPr>
            <a:r>
              <a:rPr lang="en-US" sz="2000">
                <a:latin typeface="Helvetica" pitchFamily="34" charset="0"/>
                <a:cs typeface="Times New Roman" pitchFamily="18" charset="0"/>
                <a:sym typeface="Times New Roman" pitchFamily="18" charset="0"/>
              </a:rPr>
              <a:t>The comments validate the need to correct the HVAC system and controls.</a:t>
            </a:r>
          </a:p>
          <a:p>
            <a:pPr>
              <a:spcBef>
                <a:spcPts val="800"/>
              </a:spcBef>
            </a:pPr>
            <a:r>
              <a:rPr lang="en-US" sz="2000">
                <a:latin typeface="Helvetica" pitchFamily="34" charset="0"/>
                <a:cs typeface="Times New Roman" pitchFamily="18" charset="0"/>
                <a:sym typeface="Times New Roman" pitchFamily="18" charset="0"/>
              </a:rPr>
              <a:t>The condition of the carpet and furniture.</a:t>
            </a:r>
          </a:p>
          <a:p>
            <a:pPr>
              <a:spcBef>
                <a:spcPts val="800"/>
              </a:spcBef>
            </a:pPr>
            <a:r>
              <a:rPr lang="en-US" sz="2000">
                <a:latin typeface="Helvetica" pitchFamily="34" charset="0"/>
                <a:cs typeface="Times New Roman" pitchFamily="18" charset="0"/>
                <a:sym typeface="Times New Roman" pitchFamily="18" charset="0"/>
              </a:rPr>
              <a:t>There is no secure vestibule</a:t>
            </a:r>
          </a:p>
          <a:p>
            <a:pPr>
              <a:spcBef>
                <a:spcPts val="800"/>
              </a:spcBef>
            </a:pPr>
            <a:r>
              <a:rPr lang="en-US" sz="2000">
                <a:latin typeface="Helvetica" pitchFamily="34" charset="0"/>
                <a:cs typeface="Times New Roman" pitchFamily="18" charset="0"/>
                <a:sym typeface="Times New Roman" pitchFamily="18" charset="0"/>
              </a:rPr>
              <a:t>The vehicular congestion on the site.</a:t>
            </a:r>
          </a:p>
          <a:p>
            <a:pPr>
              <a:spcBef>
                <a:spcPts val="800"/>
              </a:spcBef>
            </a:pPr>
            <a:endParaRPr lang="en-US" sz="2000">
              <a:latin typeface="Helvetica" pitchFamily="34" charset="0"/>
              <a:cs typeface="Times New Roman" pitchFamily="18" charset="0"/>
              <a:sym typeface="Times New Roman" pitchFamily="18" charset="0"/>
            </a:endParaRPr>
          </a:p>
          <a:p>
            <a:pPr>
              <a:spcBef>
                <a:spcPts val="800"/>
              </a:spcBef>
            </a:pPr>
            <a:r>
              <a:rPr lang="en-US" sz="2000">
                <a:latin typeface="Helvetica" pitchFamily="34" charset="0"/>
                <a:cs typeface="Times New Roman" pitchFamily="18" charset="0"/>
                <a:sym typeface="Times New Roman" pitchFamily="18" charset="0"/>
              </a:rPr>
              <a:t>Sound control.</a:t>
            </a:r>
          </a:p>
          <a:p>
            <a:pPr>
              <a:spcBef>
                <a:spcPts val="800"/>
              </a:spcBef>
            </a:pPr>
            <a:endParaRPr lang="en-US" sz="2800">
              <a:latin typeface="Helvetica" pitchFamily="34" charset="0"/>
            </a:endParaRPr>
          </a:p>
        </p:txBody>
      </p:sp>
      <p:pic>
        <p:nvPicPr>
          <p:cNvPr id="31748" name="Picture 4"/>
          <p:cNvPicPr>
            <a:picLocks noChangeAspect="1"/>
          </p:cNvPicPr>
          <p:nvPr/>
        </p:nvPicPr>
        <p:blipFill>
          <a:blip r:embed="rId3"/>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0EB84934-BDB1-4109-A1C7-DF2C961FDDF7}" type="slidenum">
              <a:rPr lang="en-US"/>
              <a:pPr>
                <a:defRPr/>
              </a:pPr>
              <a:t>18</a:t>
            </a:fld>
            <a:endParaRPr lang="en-US" dirty="0"/>
          </a:p>
        </p:txBody>
      </p:sp>
      <p:sp>
        <p:nvSpPr>
          <p:cNvPr id="15"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the Elementary School</a:t>
            </a:r>
          </a:p>
        </p:txBody>
      </p:sp>
      <p:cxnSp>
        <p:nvCxnSpPr>
          <p:cNvPr id="13" name="Straight Arrow Connector 12"/>
          <p:cNvCxnSpPr/>
          <p:nvPr/>
        </p:nvCxnSpPr>
        <p:spPr>
          <a:xfrm>
            <a:off x="3540125" y="2701925"/>
            <a:ext cx="1377950" cy="685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781425" y="4040188"/>
            <a:ext cx="1220788" cy="3238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573213" y="4789488"/>
            <a:ext cx="3429000" cy="5445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75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75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p:cNvPicPr>
            <a:picLocks noChangeAspect="1"/>
          </p:cNvPicPr>
          <p:nvPr/>
        </p:nvPicPr>
        <p:blipFill>
          <a:blip r:embed="rId2"/>
          <a:srcRect b="48070"/>
          <a:stretch>
            <a:fillRect/>
          </a:stretch>
        </p:blipFill>
        <p:spPr bwMode="auto">
          <a:xfrm>
            <a:off x="1655763" y="1398588"/>
            <a:ext cx="10042525" cy="2398712"/>
          </a:xfrm>
          <a:prstGeom prst="rect">
            <a:avLst/>
          </a:prstGeom>
          <a:noFill/>
          <a:ln w="9525">
            <a:noFill/>
            <a:miter lim="800000"/>
            <a:headEnd/>
            <a:tailEnd/>
          </a:ln>
        </p:spPr>
      </p:pic>
      <p:sp>
        <p:nvSpPr>
          <p:cNvPr id="32770" name="TextBox 26"/>
          <p:cNvSpPr txBox="1">
            <a:spLocks noChangeArrowheads="1"/>
          </p:cNvSpPr>
          <p:nvPr/>
        </p:nvSpPr>
        <p:spPr bwMode="auto">
          <a:xfrm>
            <a:off x="7064375" y="2327275"/>
            <a:ext cx="2867025" cy="646113"/>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Keep 31,000 </a:t>
            </a:r>
          </a:p>
          <a:p>
            <a:pPr algn="ctr"/>
            <a:r>
              <a:rPr lang="en-US" sz="1200" b="1">
                <a:solidFill>
                  <a:schemeClr val="bg1"/>
                </a:solidFill>
                <a:latin typeface="Times New Roman" pitchFamily="18" charset="0"/>
                <a:cs typeface="Times New Roman" pitchFamily="18" charset="0"/>
              </a:rPr>
              <a:t>Gym</a:t>
            </a:r>
            <a:endParaRPr lang="en-US" sz="1200">
              <a:solidFill>
                <a:schemeClr val="bg1"/>
              </a:solidFill>
              <a:latin typeface="Calibri" pitchFamily="34" charset="0"/>
            </a:endParaRPr>
          </a:p>
          <a:p>
            <a:endParaRPr lang="en-US" sz="1200" b="1">
              <a:latin typeface="Times New Roman" pitchFamily="18" charset="0"/>
              <a:cs typeface="Times New Roman" pitchFamily="18" charset="0"/>
            </a:endParaRPr>
          </a:p>
        </p:txBody>
      </p:sp>
      <p:sp>
        <p:nvSpPr>
          <p:cNvPr id="13"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Knox Elementary School</a:t>
            </a:r>
          </a:p>
        </p:txBody>
      </p:sp>
      <p:pic>
        <p:nvPicPr>
          <p:cNvPr id="32772" name="Picture 4"/>
          <p:cNvPicPr>
            <a:picLocks noChangeAspect="1"/>
          </p:cNvPicPr>
          <p:nvPr/>
        </p:nvPicPr>
        <p:blipFill>
          <a:blip r:embed="rId3"/>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2D4065F5-98D7-4176-9289-35D6FBB46ED3}" type="slidenum">
              <a:rPr lang="en-US"/>
              <a:pPr>
                <a:defRPr/>
              </a:pPr>
              <a:t>19</a:t>
            </a:fld>
            <a:endParaRPr lang="en-US" dirty="0"/>
          </a:p>
        </p:txBody>
      </p:sp>
      <p:sp>
        <p:nvSpPr>
          <p:cNvPr id="18" name="Arrow: Down 17">
            <a:extLst>
              <a:ext uri="{FF2B5EF4-FFF2-40B4-BE49-F238E27FC236}"/>
            </a:extLst>
          </p:cNvPr>
          <p:cNvSpPr/>
          <p:nvPr/>
        </p:nvSpPr>
        <p:spPr>
          <a:xfrm>
            <a:off x="7842250" y="1200150"/>
            <a:ext cx="655638" cy="831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2775" name="Picture 14"/>
          <p:cNvPicPr>
            <a:picLocks noChangeAspect="1"/>
          </p:cNvPicPr>
          <p:nvPr/>
        </p:nvPicPr>
        <p:blipFill>
          <a:blip r:embed="rId4">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sp>
        <p:nvSpPr>
          <p:cNvPr id="9" name="AutoShape 6"/>
          <p:cNvSpPr>
            <a:spLocks/>
          </p:cNvSpPr>
          <p:nvPr/>
        </p:nvSpPr>
        <p:spPr bwMode="auto">
          <a:xfrm>
            <a:off x="684213" y="4154488"/>
            <a:ext cx="9247187" cy="2085975"/>
          </a:xfrm>
          <a:custGeom>
            <a:avLst/>
            <a:gdLst>
              <a:gd name="T0" fmla="*/ 4623560 w 21600"/>
              <a:gd name="T1" fmla="*/ 1043134 h 21600"/>
              <a:gd name="T2" fmla="*/ 4623560 w 21600"/>
              <a:gd name="T3" fmla="*/ 1043134 h 21600"/>
              <a:gd name="T4" fmla="*/ 4623560 w 21600"/>
              <a:gd name="T5" fmla="*/ 1043134 h 21600"/>
              <a:gd name="T6" fmla="*/ 4623560 w 21600"/>
              <a:gd name="T7" fmla="*/ 104313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sz="2000">
                <a:latin typeface="Helvetica" pitchFamily="34" charset="0"/>
                <a:cs typeface="Times New Roman" pitchFamily="18" charset="0"/>
                <a:sym typeface="Times New Roman" pitchFamily="18" charset="0"/>
              </a:rPr>
              <a:t>The projected costs to correct the items noted, with the exception of the mechanical, electrical and plumbing is over $4 million.  Of that we would project approximately 10% or $425,000 of critical items.  These would include roof repairs, carpet and finishes, and site conditions.  But, it would not adjust the size of the overall building or the size of the spaces, such as the lower elementary cafeteria.</a:t>
            </a:r>
          </a:p>
          <a:p>
            <a:pPr>
              <a:spcBef>
                <a:spcPts val="800"/>
              </a:spcBef>
            </a:pPr>
            <a:endParaRPr lang="en-US" sz="2000">
              <a:latin typeface="Helvetica" pitchFamily="34" charset="0"/>
              <a:cs typeface="Times New Roman" pitchFamily="18" charset="0"/>
              <a:sym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P spid="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the Facility Assessment</a:t>
            </a:r>
          </a:p>
        </p:txBody>
      </p:sp>
      <p:pic>
        <p:nvPicPr>
          <p:cNvPr id="15362" name="Picture 4"/>
          <p:cNvPicPr>
            <a:picLocks noChangeAspect="1"/>
          </p:cNvPicPr>
          <p:nvPr/>
        </p:nvPicPr>
        <p:blipFill>
          <a:blip r:embed="rId2"/>
          <a:srcRect/>
          <a:stretch>
            <a:fillRect/>
          </a:stretch>
        </p:blipFill>
        <p:spPr bwMode="auto">
          <a:xfrm>
            <a:off x="738188" y="6253163"/>
            <a:ext cx="560387" cy="466725"/>
          </a:xfrm>
          <a:prstGeom prst="rect">
            <a:avLst/>
          </a:prstGeom>
          <a:noFill/>
          <a:ln w="9525">
            <a:noFill/>
            <a:miter lim="800000"/>
            <a:headEnd/>
            <a:tailEnd/>
          </a:ln>
        </p:spPr>
      </p:pic>
      <p:sp>
        <p:nvSpPr>
          <p:cNvPr id="14" name="AutoShape 6"/>
          <p:cNvSpPr>
            <a:spLocks/>
          </p:cNvSpPr>
          <p:nvPr/>
        </p:nvSpPr>
        <p:spPr bwMode="auto">
          <a:xfrm>
            <a:off x="1644650" y="1258888"/>
            <a:ext cx="5308600" cy="4867275"/>
          </a:xfrm>
          <a:custGeom>
            <a:avLst/>
            <a:gdLst>
              <a:gd name="T0" fmla="*/ 2654137 w 21600"/>
              <a:gd name="T1" fmla="*/ 2432975 h 21600"/>
              <a:gd name="T2" fmla="*/ 2654137 w 21600"/>
              <a:gd name="T3" fmla="*/ 2432975 h 21600"/>
              <a:gd name="T4" fmla="*/ 2654137 w 21600"/>
              <a:gd name="T5" fmla="*/ 2432975 h 21600"/>
              <a:gd name="T6" fmla="*/ 2654137 w 21600"/>
              <a:gd name="T7" fmla="*/ 24329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r>
              <a:rPr lang="en-US" sz="2000">
                <a:latin typeface="Helvetica" pitchFamily="34" charset="0"/>
                <a:cs typeface="Times New Roman" pitchFamily="18" charset="0"/>
                <a:sym typeface="Times New Roman" pitchFamily="18" charset="0"/>
              </a:rPr>
              <a:t>We have color coded the assessment values.  </a:t>
            </a:r>
          </a:p>
          <a:p>
            <a:endParaRPr lang="en-US" sz="2000">
              <a:latin typeface="Helvetica" pitchFamily="34" charset="0"/>
              <a:cs typeface="Times New Roman" pitchFamily="18" charset="0"/>
              <a:sym typeface="Times New Roman" pitchFamily="18" charset="0"/>
            </a:endParaRPr>
          </a:p>
          <a:p>
            <a:r>
              <a:rPr lang="en-US" sz="2000">
                <a:latin typeface="Helvetica" pitchFamily="34" charset="0"/>
                <a:cs typeface="Times New Roman" pitchFamily="18" charset="0"/>
                <a:sym typeface="Times New Roman" pitchFamily="18" charset="0"/>
              </a:rPr>
              <a:t>A score of 60% or above is a good rating, and most of the components identified fall into a maintenance category.  We have assigned green to this group.</a:t>
            </a:r>
          </a:p>
          <a:p>
            <a:endParaRPr lang="en-US" sz="2000">
              <a:latin typeface="Helvetica" pitchFamily="34" charset="0"/>
              <a:cs typeface="Times New Roman" pitchFamily="18" charset="0"/>
              <a:sym typeface="Times New Roman" pitchFamily="18" charset="0"/>
            </a:endParaRPr>
          </a:p>
          <a:p>
            <a:r>
              <a:rPr lang="en-US" sz="2000">
                <a:latin typeface="Helvetica" pitchFamily="34" charset="0"/>
                <a:cs typeface="Times New Roman" pitchFamily="18" charset="0"/>
                <a:sym typeface="Times New Roman" pitchFamily="18" charset="0"/>
              </a:rPr>
              <a:t>A score between 50% and 60% reflects a combination of maintenance items as well as systems and materials that, because of their age are in need of repair or replacement.  This group is colored yellow.</a:t>
            </a:r>
          </a:p>
          <a:p>
            <a:endParaRPr lang="en-US" sz="2000">
              <a:latin typeface="Helvetica" pitchFamily="34" charset="0"/>
              <a:cs typeface="Times New Roman" pitchFamily="18" charset="0"/>
              <a:sym typeface="Times New Roman" pitchFamily="18" charset="0"/>
            </a:endParaRPr>
          </a:p>
          <a:p>
            <a:r>
              <a:rPr lang="en-US" sz="2000">
                <a:latin typeface="Helvetica" pitchFamily="34" charset="0"/>
                <a:cs typeface="Times New Roman" pitchFamily="18" charset="0"/>
                <a:sym typeface="Times New Roman" pitchFamily="18" charset="0"/>
              </a:rPr>
              <a:t>A score that falls below 50% has many components that are failing.  We have assigned blue to this category.</a:t>
            </a:r>
            <a:endParaRPr lang="en-US" sz="2800">
              <a:latin typeface="Helvetica" pitchFamily="34" charset="0"/>
            </a:endParaRPr>
          </a:p>
        </p:txBody>
      </p:sp>
      <p:sp>
        <p:nvSpPr>
          <p:cNvPr id="8" name="Slide Number Placeholder 7">
            <a:extLst>
              <a:ext uri="{FF2B5EF4-FFF2-40B4-BE49-F238E27FC236}"/>
            </a:extLst>
          </p:cNvPr>
          <p:cNvSpPr>
            <a:spLocks noGrp="1"/>
          </p:cNvSpPr>
          <p:nvPr>
            <p:ph type="sldNum" sz="quarter" idx="12"/>
          </p:nvPr>
        </p:nvSpPr>
        <p:spPr/>
        <p:txBody>
          <a:bodyPr/>
          <a:lstStyle/>
          <a:p>
            <a:pPr>
              <a:defRPr/>
            </a:pPr>
            <a:fld id="{BB45BF2E-ECAB-42E4-9F94-45E64797CB02}" type="slidenum">
              <a:rPr lang="en-US"/>
              <a:pPr>
                <a:defRPr/>
              </a:pPr>
              <a:t>2</a:t>
            </a:fld>
            <a:endParaRPr lang="en-US" dirty="0"/>
          </a:p>
        </p:txBody>
      </p:sp>
      <p:pic>
        <p:nvPicPr>
          <p:cNvPr id="15365" name="Picture 15"/>
          <p:cNvPicPr>
            <a:picLocks noChangeAspect="1"/>
          </p:cNvPicPr>
          <p:nvPr/>
        </p:nvPicPr>
        <p:blipFill>
          <a:blip r:embed="rId3">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sp>
        <p:nvSpPr>
          <p:cNvPr id="15366" name="TextBox 17"/>
          <p:cNvSpPr txBox="1">
            <a:spLocks noChangeArrowheads="1"/>
          </p:cNvSpPr>
          <p:nvPr/>
        </p:nvSpPr>
        <p:spPr bwMode="auto">
          <a:xfrm>
            <a:off x="1447800" y="6497638"/>
            <a:ext cx="1079500" cy="246062"/>
          </a:xfrm>
          <a:prstGeom prst="rect">
            <a:avLst/>
          </a:prstGeom>
          <a:noFill/>
          <a:ln w="9525">
            <a:noFill/>
            <a:miter lim="800000"/>
            <a:headEnd/>
            <a:tailEnd/>
          </a:ln>
        </p:spPr>
        <p:txBody>
          <a:bodyPr>
            <a:spAutoFit/>
          </a:bodyPr>
          <a:lstStyle/>
          <a:p>
            <a:r>
              <a:rPr lang="en-US" sz="1000">
                <a:latin typeface="Calibri" pitchFamily="34" charset="0"/>
              </a:rPr>
              <a:t>2017-163</a:t>
            </a:r>
          </a:p>
        </p:txBody>
      </p:sp>
      <p:pic>
        <p:nvPicPr>
          <p:cNvPr id="3" name="Picture 2"/>
          <p:cNvPicPr>
            <a:picLocks noChangeAspect="1"/>
          </p:cNvPicPr>
          <p:nvPr/>
        </p:nvPicPr>
        <p:blipFill>
          <a:blip r:embed="rId4"/>
          <a:srcRect t="13599"/>
          <a:stretch>
            <a:fillRect/>
          </a:stretch>
        </p:blipFill>
        <p:spPr bwMode="auto">
          <a:xfrm>
            <a:off x="7381875" y="1979613"/>
            <a:ext cx="3286125" cy="1482725"/>
          </a:xfrm>
          <a:prstGeom prst="rect">
            <a:avLst/>
          </a:prstGeom>
          <a:noFill/>
          <a:ln w="9525">
            <a:noFill/>
            <a:miter lim="800000"/>
            <a:headEnd/>
            <a:tailEnd/>
          </a:ln>
        </p:spPr>
      </p:pic>
      <p:cxnSp>
        <p:nvCxnSpPr>
          <p:cNvPr id="4" name="Straight Arrow Connector 3"/>
          <p:cNvCxnSpPr/>
          <p:nvPr/>
        </p:nvCxnSpPr>
        <p:spPr>
          <a:xfrm flipV="1">
            <a:off x="6623050" y="2581275"/>
            <a:ext cx="1068388" cy="1143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367463" y="2863850"/>
            <a:ext cx="1323975" cy="7270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097588" y="3297238"/>
            <a:ext cx="1662112" cy="21399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75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75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26"/>
          <p:cNvSpPr txBox="1">
            <a:spLocks noChangeArrowheads="1"/>
          </p:cNvSpPr>
          <p:nvPr/>
        </p:nvSpPr>
        <p:spPr bwMode="auto">
          <a:xfrm>
            <a:off x="7064375" y="2327275"/>
            <a:ext cx="2867025" cy="646113"/>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Keep 31,000 </a:t>
            </a:r>
          </a:p>
          <a:p>
            <a:pPr algn="ctr"/>
            <a:r>
              <a:rPr lang="en-US" sz="1200" b="1">
                <a:solidFill>
                  <a:schemeClr val="bg1"/>
                </a:solidFill>
                <a:latin typeface="Times New Roman" pitchFamily="18" charset="0"/>
                <a:cs typeface="Times New Roman" pitchFamily="18" charset="0"/>
              </a:rPr>
              <a:t>Gym</a:t>
            </a:r>
            <a:endParaRPr lang="en-US" sz="1200">
              <a:solidFill>
                <a:schemeClr val="bg1"/>
              </a:solidFill>
              <a:latin typeface="Calibri" pitchFamily="34" charset="0"/>
            </a:endParaRPr>
          </a:p>
          <a:p>
            <a:endParaRPr lang="en-US" sz="1200" b="1">
              <a:latin typeface="Times New Roman" pitchFamily="18" charset="0"/>
              <a:cs typeface="Times New Roman" pitchFamily="18" charset="0"/>
            </a:endParaRPr>
          </a:p>
        </p:txBody>
      </p:sp>
      <p:sp>
        <p:nvSpPr>
          <p:cNvPr id="13"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Knox Middle School</a:t>
            </a:r>
          </a:p>
        </p:txBody>
      </p:sp>
      <p:pic>
        <p:nvPicPr>
          <p:cNvPr id="33795" name="Picture 4"/>
          <p:cNvPicPr>
            <a:picLocks noChangeAspect="1"/>
          </p:cNvPicPr>
          <p:nvPr/>
        </p:nvPicPr>
        <p:blipFill>
          <a:blip r:embed="rId2"/>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58D5F0FC-01A2-4A9E-837F-8FA875EF9799}" type="slidenum">
              <a:rPr lang="en-US"/>
              <a:pPr>
                <a:defRPr/>
              </a:pPr>
              <a:t>20</a:t>
            </a:fld>
            <a:endParaRPr lang="en-US" dirty="0"/>
          </a:p>
        </p:txBody>
      </p:sp>
      <p:sp>
        <p:nvSpPr>
          <p:cNvPr id="18" name="Arrow: Down 17">
            <a:extLst>
              <a:ext uri="{FF2B5EF4-FFF2-40B4-BE49-F238E27FC236}"/>
            </a:extLst>
          </p:cNvPr>
          <p:cNvSpPr/>
          <p:nvPr/>
        </p:nvSpPr>
        <p:spPr>
          <a:xfrm rot="16200000">
            <a:off x="3055144" y="4123532"/>
            <a:ext cx="655637" cy="831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3798" name="Picture 14"/>
          <p:cNvPicPr>
            <a:picLocks noChangeAspect="1"/>
          </p:cNvPicPr>
          <p:nvPr/>
        </p:nvPicPr>
        <p:blipFill>
          <a:blip r:embed="rId3">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pic>
        <p:nvPicPr>
          <p:cNvPr id="33799" name="Picture 8"/>
          <p:cNvPicPr>
            <a:picLocks noChangeAspect="1"/>
          </p:cNvPicPr>
          <p:nvPr/>
        </p:nvPicPr>
        <p:blipFill>
          <a:blip r:embed="rId4"/>
          <a:srcRect/>
          <a:stretch>
            <a:fillRect/>
          </a:stretch>
        </p:blipFill>
        <p:spPr bwMode="auto">
          <a:xfrm>
            <a:off x="3868738" y="1408113"/>
            <a:ext cx="6853237" cy="48180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26"/>
          <p:cNvSpPr txBox="1">
            <a:spLocks noChangeArrowheads="1"/>
          </p:cNvSpPr>
          <p:nvPr/>
        </p:nvSpPr>
        <p:spPr bwMode="auto">
          <a:xfrm>
            <a:off x="7064375" y="2327275"/>
            <a:ext cx="2867025" cy="646113"/>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Keep 31,000 </a:t>
            </a:r>
          </a:p>
          <a:p>
            <a:pPr algn="ctr"/>
            <a:r>
              <a:rPr lang="en-US" sz="1200" b="1">
                <a:solidFill>
                  <a:schemeClr val="bg1"/>
                </a:solidFill>
                <a:latin typeface="Times New Roman" pitchFamily="18" charset="0"/>
                <a:cs typeface="Times New Roman" pitchFamily="18" charset="0"/>
              </a:rPr>
              <a:t>Gym</a:t>
            </a:r>
            <a:endParaRPr lang="en-US" sz="1200">
              <a:solidFill>
                <a:schemeClr val="bg1"/>
              </a:solidFill>
              <a:latin typeface="Calibri" pitchFamily="34" charset="0"/>
            </a:endParaRPr>
          </a:p>
          <a:p>
            <a:endParaRPr lang="en-US" sz="1200" b="1">
              <a:latin typeface="Times New Roman" pitchFamily="18" charset="0"/>
              <a:cs typeface="Times New Roman" pitchFamily="18" charset="0"/>
            </a:endParaRPr>
          </a:p>
        </p:txBody>
      </p:sp>
      <p:sp>
        <p:nvSpPr>
          <p:cNvPr id="13"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Knox Middle School</a:t>
            </a:r>
          </a:p>
        </p:txBody>
      </p:sp>
      <p:pic>
        <p:nvPicPr>
          <p:cNvPr id="34819" name="Picture 4"/>
          <p:cNvPicPr>
            <a:picLocks noChangeAspect="1"/>
          </p:cNvPicPr>
          <p:nvPr/>
        </p:nvPicPr>
        <p:blipFill>
          <a:blip r:embed="rId2"/>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5B57159C-88B9-4C1B-B04A-A633974D7CB3}" type="slidenum">
              <a:rPr lang="en-US"/>
              <a:pPr>
                <a:defRPr/>
              </a:pPr>
              <a:t>21</a:t>
            </a:fld>
            <a:endParaRPr lang="en-US" dirty="0"/>
          </a:p>
        </p:txBody>
      </p:sp>
      <p:pic>
        <p:nvPicPr>
          <p:cNvPr id="34821" name="Picture 14"/>
          <p:cNvPicPr>
            <a:picLocks noChangeAspect="1"/>
          </p:cNvPicPr>
          <p:nvPr/>
        </p:nvPicPr>
        <p:blipFill>
          <a:blip r:embed="rId3">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grpSp>
        <p:nvGrpSpPr>
          <p:cNvPr id="34822" name="Group 8"/>
          <p:cNvGrpSpPr>
            <a:grpSpLocks/>
          </p:cNvGrpSpPr>
          <p:nvPr/>
        </p:nvGrpSpPr>
        <p:grpSpPr bwMode="auto">
          <a:xfrm>
            <a:off x="1976438" y="1660525"/>
            <a:ext cx="9988550" cy="2378075"/>
            <a:chOff x="838200" y="2063222"/>
            <a:chExt cx="10997109" cy="2617633"/>
          </a:xfrm>
        </p:grpSpPr>
        <p:pic>
          <p:nvPicPr>
            <p:cNvPr id="34826" name="Picture 5"/>
            <p:cNvPicPr>
              <a:picLocks noChangeAspect="1"/>
            </p:cNvPicPr>
            <p:nvPr/>
          </p:nvPicPr>
          <p:blipFill>
            <a:blip r:embed="rId4"/>
            <a:srcRect t="70309"/>
            <a:stretch>
              <a:fillRect/>
            </a:stretch>
          </p:blipFill>
          <p:spPr bwMode="auto">
            <a:xfrm>
              <a:off x="838200" y="3497281"/>
              <a:ext cx="10997109" cy="1183574"/>
            </a:xfrm>
            <a:prstGeom prst="rect">
              <a:avLst/>
            </a:prstGeom>
            <a:noFill/>
            <a:ln w="9525">
              <a:noFill/>
              <a:miter lim="800000"/>
              <a:headEnd/>
              <a:tailEnd/>
            </a:ln>
          </p:spPr>
        </p:pic>
        <p:pic>
          <p:nvPicPr>
            <p:cNvPr id="34827" name="Picture 7"/>
            <p:cNvPicPr>
              <a:picLocks noChangeAspect="1"/>
            </p:cNvPicPr>
            <p:nvPr/>
          </p:nvPicPr>
          <p:blipFill>
            <a:blip r:embed="rId4"/>
            <a:srcRect b="63770"/>
            <a:stretch>
              <a:fillRect/>
            </a:stretch>
          </p:blipFill>
          <p:spPr bwMode="auto">
            <a:xfrm>
              <a:off x="838200" y="2063222"/>
              <a:ext cx="10997109" cy="1444324"/>
            </a:xfrm>
            <a:prstGeom prst="rect">
              <a:avLst/>
            </a:prstGeom>
            <a:noFill/>
            <a:ln w="9525">
              <a:noFill/>
              <a:miter lim="800000"/>
              <a:headEnd/>
              <a:tailEnd/>
            </a:ln>
          </p:spPr>
        </p:pic>
      </p:grpSp>
      <p:sp>
        <p:nvSpPr>
          <p:cNvPr id="18" name="Arrow: Down 17">
            <a:extLst>
              <a:ext uri="{FF2B5EF4-FFF2-40B4-BE49-F238E27FC236}"/>
            </a:extLst>
          </p:cNvPr>
          <p:cNvSpPr/>
          <p:nvPr/>
        </p:nvSpPr>
        <p:spPr>
          <a:xfrm>
            <a:off x="6970713" y="1258888"/>
            <a:ext cx="655637" cy="831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AutoShape 6"/>
          <p:cNvSpPr>
            <a:spLocks/>
          </p:cNvSpPr>
          <p:nvPr/>
        </p:nvSpPr>
        <p:spPr bwMode="auto">
          <a:xfrm>
            <a:off x="569913" y="4167188"/>
            <a:ext cx="5140325" cy="2085975"/>
          </a:xfrm>
          <a:custGeom>
            <a:avLst/>
            <a:gdLst>
              <a:gd name="T0" fmla="*/ 2570367 w 21600"/>
              <a:gd name="T1" fmla="*/ 1043134 h 21600"/>
              <a:gd name="T2" fmla="*/ 2570367 w 21600"/>
              <a:gd name="T3" fmla="*/ 1043134 h 21600"/>
              <a:gd name="T4" fmla="*/ 2570367 w 21600"/>
              <a:gd name="T5" fmla="*/ 1043134 h 21600"/>
              <a:gd name="T6" fmla="*/ 2570367 w 21600"/>
              <a:gd name="T7" fmla="*/ 104313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sz="2000">
                <a:latin typeface="Helvetica" pitchFamily="34" charset="0"/>
                <a:cs typeface="Times New Roman" pitchFamily="18" charset="0"/>
                <a:sym typeface="Times New Roman" pitchFamily="18" charset="0"/>
              </a:rPr>
              <a:t>The Middle School scored the highest of the 3 facilities.  Although the original portion of the building dates from 1945, subsequent renovations and additions have resulted in a very usable and versatile structure.</a:t>
            </a:r>
          </a:p>
          <a:p>
            <a:pPr>
              <a:spcBef>
                <a:spcPts val="800"/>
              </a:spcBef>
            </a:pPr>
            <a:endParaRPr lang="en-US" sz="2000">
              <a:latin typeface="Helvetica" pitchFamily="34" charset="0"/>
              <a:cs typeface="Times New Roman" pitchFamily="18" charset="0"/>
              <a:sym typeface="Times New Roman" pitchFamily="18" charset="0"/>
            </a:endParaRPr>
          </a:p>
        </p:txBody>
      </p:sp>
      <p:sp>
        <p:nvSpPr>
          <p:cNvPr id="19" name="AutoShape 6"/>
          <p:cNvSpPr>
            <a:spLocks/>
          </p:cNvSpPr>
          <p:nvPr/>
        </p:nvSpPr>
        <p:spPr bwMode="auto">
          <a:xfrm>
            <a:off x="6213475" y="4167188"/>
            <a:ext cx="5140325" cy="2085975"/>
          </a:xfrm>
          <a:custGeom>
            <a:avLst/>
            <a:gdLst>
              <a:gd name="T0" fmla="*/ 2570367 w 21600"/>
              <a:gd name="T1" fmla="*/ 1043134 h 21600"/>
              <a:gd name="T2" fmla="*/ 2570367 w 21600"/>
              <a:gd name="T3" fmla="*/ 1043134 h 21600"/>
              <a:gd name="T4" fmla="*/ 2570367 w 21600"/>
              <a:gd name="T5" fmla="*/ 1043134 h 21600"/>
              <a:gd name="T6" fmla="*/ 2570367 w 21600"/>
              <a:gd name="T7" fmla="*/ 104313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sz="2000">
                <a:latin typeface="Helvetica" pitchFamily="34" charset="0"/>
                <a:cs typeface="Times New Roman" pitchFamily="18" charset="0"/>
                <a:sym typeface="Times New Roman" pitchFamily="18" charset="0"/>
              </a:rPr>
              <a:t>Some of the most significant issues are the lack of a security vestibule to control visitors and parents entering the building during the day, and the condition of the pavement and drives in the parking lots.</a:t>
            </a:r>
          </a:p>
          <a:p>
            <a:pPr>
              <a:spcBef>
                <a:spcPts val="800"/>
              </a:spcBef>
            </a:pPr>
            <a:endParaRPr lang="en-US" sz="2000">
              <a:latin typeface="Helvetica" pitchFamily="34" charset="0"/>
              <a:cs typeface="Times New Roman" pitchFamily="18" charset="0"/>
              <a:sym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P spid="16" grpId="0" autoUpdateAnimBg="0"/>
      <p:bldP spid="1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26"/>
          <p:cNvSpPr txBox="1">
            <a:spLocks noChangeArrowheads="1"/>
          </p:cNvSpPr>
          <p:nvPr/>
        </p:nvSpPr>
        <p:spPr bwMode="auto">
          <a:xfrm>
            <a:off x="7064375" y="2327275"/>
            <a:ext cx="2867025" cy="646113"/>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Keep 31,000 </a:t>
            </a:r>
          </a:p>
          <a:p>
            <a:pPr algn="ctr"/>
            <a:r>
              <a:rPr lang="en-US" sz="1200" b="1">
                <a:solidFill>
                  <a:schemeClr val="bg1"/>
                </a:solidFill>
                <a:latin typeface="Times New Roman" pitchFamily="18" charset="0"/>
                <a:cs typeface="Times New Roman" pitchFamily="18" charset="0"/>
              </a:rPr>
              <a:t>Gym</a:t>
            </a:r>
            <a:endParaRPr lang="en-US" sz="1200">
              <a:solidFill>
                <a:schemeClr val="bg1"/>
              </a:solidFill>
              <a:latin typeface="Calibri" pitchFamily="34" charset="0"/>
            </a:endParaRPr>
          </a:p>
          <a:p>
            <a:endParaRPr lang="en-US" sz="1200" b="1">
              <a:latin typeface="Times New Roman" pitchFamily="18" charset="0"/>
              <a:cs typeface="Times New Roman" pitchFamily="18" charset="0"/>
            </a:endParaRPr>
          </a:p>
        </p:txBody>
      </p:sp>
      <p:sp>
        <p:nvSpPr>
          <p:cNvPr id="13"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Knox Middle School</a:t>
            </a:r>
          </a:p>
        </p:txBody>
      </p:sp>
      <p:pic>
        <p:nvPicPr>
          <p:cNvPr id="35843" name="Picture 4"/>
          <p:cNvPicPr>
            <a:picLocks noChangeAspect="1"/>
          </p:cNvPicPr>
          <p:nvPr/>
        </p:nvPicPr>
        <p:blipFill>
          <a:blip r:embed="rId2"/>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EB9609F0-566C-45CC-8855-11C266A46563}" type="slidenum">
              <a:rPr lang="en-US"/>
              <a:pPr>
                <a:defRPr/>
              </a:pPr>
              <a:t>22</a:t>
            </a:fld>
            <a:endParaRPr lang="en-US" dirty="0"/>
          </a:p>
        </p:txBody>
      </p:sp>
      <p:pic>
        <p:nvPicPr>
          <p:cNvPr id="35845" name="Picture 14"/>
          <p:cNvPicPr>
            <a:picLocks noChangeAspect="1"/>
          </p:cNvPicPr>
          <p:nvPr/>
        </p:nvPicPr>
        <p:blipFill>
          <a:blip r:embed="rId3">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grpSp>
        <p:nvGrpSpPr>
          <p:cNvPr id="35846" name="Group 8"/>
          <p:cNvGrpSpPr>
            <a:grpSpLocks/>
          </p:cNvGrpSpPr>
          <p:nvPr/>
        </p:nvGrpSpPr>
        <p:grpSpPr bwMode="auto">
          <a:xfrm>
            <a:off x="1976438" y="1660525"/>
            <a:ext cx="9988550" cy="2378075"/>
            <a:chOff x="838200" y="2063222"/>
            <a:chExt cx="10997109" cy="2617633"/>
          </a:xfrm>
        </p:grpSpPr>
        <p:pic>
          <p:nvPicPr>
            <p:cNvPr id="35849" name="Picture 5"/>
            <p:cNvPicPr>
              <a:picLocks noChangeAspect="1"/>
            </p:cNvPicPr>
            <p:nvPr/>
          </p:nvPicPr>
          <p:blipFill>
            <a:blip r:embed="rId4"/>
            <a:srcRect t="70309"/>
            <a:stretch>
              <a:fillRect/>
            </a:stretch>
          </p:blipFill>
          <p:spPr bwMode="auto">
            <a:xfrm>
              <a:off x="838200" y="3497281"/>
              <a:ext cx="10997109" cy="1183574"/>
            </a:xfrm>
            <a:prstGeom prst="rect">
              <a:avLst/>
            </a:prstGeom>
            <a:noFill/>
            <a:ln w="9525">
              <a:noFill/>
              <a:miter lim="800000"/>
              <a:headEnd/>
              <a:tailEnd/>
            </a:ln>
          </p:spPr>
        </p:pic>
        <p:pic>
          <p:nvPicPr>
            <p:cNvPr id="35850" name="Picture 7"/>
            <p:cNvPicPr>
              <a:picLocks noChangeAspect="1"/>
            </p:cNvPicPr>
            <p:nvPr/>
          </p:nvPicPr>
          <p:blipFill>
            <a:blip r:embed="rId4"/>
            <a:srcRect b="63770"/>
            <a:stretch>
              <a:fillRect/>
            </a:stretch>
          </p:blipFill>
          <p:spPr bwMode="auto">
            <a:xfrm>
              <a:off x="838200" y="2063222"/>
              <a:ext cx="10997109" cy="1444324"/>
            </a:xfrm>
            <a:prstGeom prst="rect">
              <a:avLst/>
            </a:prstGeom>
            <a:noFill/>
            <a:ln w="9525">
              <a:noFill/>
              <a:miter lim="800000"/>
              <a:headEnd/>
              <a:tailEnd/>
            </a:ln>
          </p:spPr>
        </p:pic>
      </p:grpSp>
      <p:sp>
        <p:nvSpPr>
          <p:cNvPr id="18" name="Arrow: Down 17">
            <a:extLst>
              <a:ext uri="{FF2B5EF4-FFF2-40B4-BE49-F238E27FC236}"/>
            </a:extLst>
          </p:cNvPr>
          <p:cNvSpPr/>
          <p:nvPr/>
        </p:nvSpPr>
        <p:spPr>
          <a:xfrm>
            <a:off x="5710238" y="1320800"/>
            <a:ext cx="655637" cy="831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AutoShape 6"/>
          <p:cNvSpPr>
            <a:spLocks/>
          </p:cNvSpPr>
          <p:nvPr/>
        </p:nvSpPr>
        <p:spPr bwMode="auto">
          <a:xfrm>
            <a:off x="569913" y="4167188"/>
            <a:ext cx="5140325" cy="2085975"/>
          </a:xfrm>
          <a:custGeom>
            <a:avLst/>
            <a:gdLst>
              <a:gd name="T0" fmla="*/ 2570367 w 21600"/>
              <a:gd name="T1" fmla="*/ 1043134 h 21600"/>
              <a:gd name="T2" fmla="*/ 2570367 w 21600"/>
              <a:gd name="T3" fmla="*/ 1043134 h 21600"/>
              <a:gd name="T4" fmla="*/ 2570367 w 21600"/>
              <a:gd name="T5" fmla="*/ 1043134 h 21600"/>
              <a:gd name="T6" fmla="*/ 2570367 w 21600"/>
              <a:gd name="T7" fmla="*/ 104313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sz="2000">
                <a:latin typeface="Helvetica" pitchFamily="34" charset="0"/>
                <a:cs typeface="Times New Roman" pitchFamily="18" charset="0"/>
                <a:sym typeface="Times New Roman" pitchFamily="18" charset="0"/>
              </a:rPr>
              <a:t>The gross area per student is very high.  Ideally, for a middle school this number should be closer to 180 square feet per student.  The 334 square feet per student,  suggests that there is additional capacity in the facility.</a:t>
            </a:r>
          </a:p>
          <a:p>
            <a:pPr>
              <a:spcBef>
                <a:spcPts val="800"/>
              </a:spcBef>
            </a:pPr>
            <a:endParaRPr lang="en-US" sz="2000">
              <a:latin typeface="Helvetica" pitchFamily="34" charset="0"/>
              <a:cs typeface="Times New Roman" pitchFamily="18" charset="0"/>
              <a:sym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P spid="1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bwMode="auto">
          <a:xfrm>
            <a:off x="838200" y="-87313"/>
            <a:ext cx="10515600" cy="1049338"/>
          </a:xfrm>
          <a:prstGeom prst="rect">
            <a:avLst/>
          </a:prstGeom>
          <a:noFill/>
          <a:ln w="9525">
            <a:noFill/>
            <a:miter lim="800000"/>
            <a:headEnd/>
            <a:tailEnd/>
          </a:ln>
        </p:spPr>
        <p:txBody>
          <a:bodyPr anchor="b"/>
          <a:lstStyle/>
          <a:p>
            <a:pPr algn="ctr">
              <a:lnSpc>
                <a:spcPct val="90000"/>
              </a:lnSpc>
            </a:pPr>
            <a:r>
              <a:rPr lang="en-US" sz="4400" b="1"/>
              <a:t>Recap of Knox Middle School</a:t>
            </a:r>
          </a:p>
        </p:txBody>
      </p:sp>
      <p:pic>
        <p:nvPicPr>
          <p:cNvPr id="36866" name="Picture 4"/>
          <p:cNvPicPr>
            <a:picLocks noChangeAspect="1"/>
          </p:cNvPicPr>
          <p:nvPr/>
        </p:nvPicPr>
        <p:blipFill>
          <a:blip r:embed="rId2"/>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CBC4D790-1D45-441F-A3A3-594B46669DD0}" type="slidenum">
              <a:rPr lang="en-US"/>
              <a:pPr>
                <a:defRPr/>
              </a:pPr>
              <a:t>23</a:t>
            </a:fld>
            <a:endParaRPr lang="en-US" dirty="0"/>
          </a:p>
        </p:txBody>
      </p:sp>
      <p:pic>
        <p:nvPicPr>
          <p:cNvPr id="36868" name="Picture 14"/>
          <p:cNvPicPr>
            <a:picLocks noChangeAspect="1"/>
          </p:cNvPicPr>
          <p:nvPr/>
        </p:nvPicPr>
        <p:blipFill>
          <a:blip r:embed="rId3">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grpSp>
        <p:nvGrpSpPr>
          <p:cNvPr id="14" name="Group 13"/>
          <p:cNvGrpSpPr>
            <a:grpSpLocks/>
          </p:cNvGrpSpPr>
          <p:nvPr/>
        </p:nvGrpSpPr>
        <p:grpSpPr bwMode="auto">
          <a:xfrm>
            <a:off x="4498975" y="896938"/>
            <a:ext cx="6327775" cy="5356225"/>
            <a:chOff x="2191406" y="432893"/>
            <a:chExt cx="6463863" cy="5636330"/>
          </a:xfrm>
        </p:grpSpPr>
        <p:pic>
          <p:nvPicPr>
            <p:cNvPr id="36874" name="Picture 16"/>
            <p:cNvPicPr>
              <a:picLocks noChangeAspect="1"/>
            </p:cNvPicPr>
            <p:nvPr/>
          </p:nvPicPr>
          <p:blipFill>
            <a:blip r:embed="rId4"/>
            <a:srcRect r="13922"/>
            <a:stretch>
              <a:fillRect/>
            </a:stretch>
          </p:blipFill>
          <p:spPr bwMode="auto">
            <a:xfrm>
              <a:off x="2237058" y="432893"/>
              <a:ext cx="6386680" cy="4658505"/>
            </a:xfrm>
            <a:prstGeom prst="rect">
              <a:avLst/>
            </a:prstGeom>
            <a:noFill/>
            <a:ln w="9525">
              <a:noFill/>
              <a:miter lim="800000"/>
              <a:headEnd/>
              <a:tailEnd/>
            </a:ln>
          </p:spPr>
        </p:pic>
        <p:pic>
          <p:nvPicPr>
            <p:cNvPr id="36875" name="Picture 19"/>
            <p:cNvPicPr>
              <a:picLocks noChangeAspect="1"/>
            </p:cNvPicPr>
            <p:nvPr/>
          </p:nvPicPr>
          <p:blipFill>
            <a:blip r:embed="rId5"/>
            <a:srcRect/>
            <a:stretch>
              <a:fillRect/>
            </a:stretch>
          </p:blipFill>
          <p:spPr bwMode="auto">
            <a:xfrm>
              <a:off x="2191406" y="5087898"/>
              <a:ext cx="6463863" cy="981325"/>
            </a:xfrm>
            <a:prstGeom prst="rect">
              <a:avLst/>
            </a:prstGeom>
            <a:noFill/>
            <a:ln w="9525">
              <a:noFill/>
              <a:miter lim="800000"/>
              <a:headEnd/>
              <a:tailEnd/>
            </a:ln>
          </p:spPr>
        </p:pic>
      </p:grpSp>
      <p:sp>
        <p:nvSpPr>
          <p:cNvPr id="21" name="TextBox 20">
            <a:extLst>
              <a:ext uri="{FF2B5EF4-FFF2-40B4-BE49-F238E27FC236}"/>
            </a:extLst>
          </p:cNvPr>
          <p:cNvSpPr txBox="1"/>
          <p:nvPr/>
        </p:nvSpPr>
        <p:spPr>
          <a:xfrm>
            <a:off x="449263" y="854075"/>
            <a:ext cx="2978150" cy="2862263"/>
          </a:xfrm>
          <a:prstGeom prst="rect">
            <a:avLst/>
          </a:prstGeom>
          <a:noFill/>
        </p:spPr>
        <p:txBody>
          <a:bodyPr>
            <a:spAutoFit/>
          </a:bodyPr>
          <a:lstStyle/>
          <a:p>
            <a:pPr marL="171450" indent="-171450" fontAlgn="auto">
              <a:spcBef>
                <a:spcPts val="0"/>
              </a:spcBef>
              <a:spcAft>
                <a:spcPts val="0"/>
              </a:spcAft>
              <a:buFont typeface="Arial" panose="020B0604020202020204" pitchFamily="34" charset="0"/>
              <a:buChar char="•"/>
              <a:defRPr/>
            </a:pPr>
            <a:r>
              <a:rPr lang="en-US" sz="1200" dirty="0">
                <a:latin typeface="Helvetica" panose="020B0604020202020204" pitchFamily="34" charset="0"/>
                <a:cs typeface="Helvetica" panose="020B0604020202020204" pitchFamily="34" charset="0"/>
              </a:rPr>
              <a:t>We used a similar approach when analyzing the Middle School, except we based it on a potential of 5 opportunities, over a 2 day period, with the specials shown.</a:t>
            </a:r>
          </a:p>
          <a:p>
            <a:pPr marL="171450" indent="-171450" fontAlgn="auto">
              <a:spcBef>
                <a:spcPts val="0"/>
              </a:spcBef>
              <a:spcAft>
                <a:spcPts val="0"/>
              </a:spcAft>
              <a:buFont typeface="Arial" panose="020B0604020202020204" pitchFamily="34" charset="0"/>
              <a:buChar char="•"/>
              <a:defRPr/>
            </a:pPr>
            <a:endParaRPr lang="en-US" sz="1200" dirty="0">
              <a:latin typeface="Helvetica" panose="020B0604020202020204" pitchFamily="34" charset="0"/>
              <a:cs typeface="Helvetica" panose="020B0604020202020204" pitchFamily="34" charset="0"/>
            </a:endParaRPr>
          </a:p>
          <a:p>
            <a:pPr marL="171450" indent="-171450" fontAlgn="auto">
              <a:spcBef>
                <a:spcPts val="0"/>
              </a:spcBef>
              <a:spcAft>
                <a:spcPts val="0"/>
              </a:spcAft>
              <a:buFont typeface="Arial" panose="020B0604020202020204" pitchFamily="34" charset="0"/>
              <a:buChar char="•"/>
              <a:defRPr/>
            </a:pPr>
            <a:r>
              <a:rPr lang="en-US" sz="1200" dirty="0">
                <a:latin typeface="Helvetica" panose="020B0604020202020204" pitchFamily="34" charset="0"/>
                <a:cs typeface="Helvetica" panose="020B0604020202020204" pitchFamily="34" charset="0"/>
              </a:rPr>
              <a:t>We have assumed a Special Ed. population based on 12% of the student body.</a:t>
            </a:r>
          </a:p>
          <a:p>
            <a:pPr marL="171450" indent="-171450" fontAlgn="auto">
              <a:spcBef>
                <a:spcPts val="0"/>
              </a:spcBef>
              <a:spcAft>
                <a:spcPts val="0"/>
              </a:spcAft>
              <a:buFont typeface="Arial" panose="020B0604020202020204" pitchFamily="34" charset="0"/>
              <a:buChar char="•"/>
              <a:defRPr/>
            </a:pPr>
            <a:endParaRPr lang="en-US" sz="1200" dirty="0">
              <a:latin typeface="Helvetica" panose="020B0604020202020204" pitchFamily="34" charset="0"/>
              <a:cs typeface="Helvetica" panose="020B0604020202020204" pitchFamily="34" charset="0"/>
            </a:endParaRPr>
          </a:p>
          <a:p>
            <a:pPr marL="171450" indent="-171450" fontAlgn="auto">
              <a:spcBef>
                <a:spcPts val="0"/>
              </a:spcBef>
              <a:spcAft>
                <a:spcPts val="0"/>
              </a:spcAft>
              <a:buFont typeface="Arial" panose="020B0604020202020204" pitchFamily="34" charset="0"/>
              <a:buChar char="•"/>
              <a:defRPr/>
            </a:pPr>
            <a:r>
              <a:rPr lang="en-US" sz="1200" dirty="0">
                <a:latin typeface="Helvetica" panose="020B0604020202020204" pitchFamily="34" charset="0"/>
                <a:cs typeface="Helvetica" panose="020B0604020202020204" pitchFamily="34" charset="0"/>
              </a:rPr>
              <a:t>We understand if a student is in band or choir, they are excluded from one of the elective specials.</a:t>
            </a:r>
          </a:p>
          <a:p>
            <a:pPr marL="171450" indent="-171450" fontAlgn="auto">
              <a:spcBef>
                <a:spcPts val="0"/>
              </a:spcBef>
              <a:spcAft>
                <a:spcPts val="0"/>
              </a:spcAft>
              <a:buFont typeface="Arial" panose="020B0604020202020204" pitchFamily="34" charset="0"/>
              <a:buChar char="•"/>
              <a:defRPr/>
            </a:pPr>
            <a:endParaRPr lang="en-US" sz="1200" dirty="0">
              <a:latin typeface="Helvetica" panose="020B0604020202020204" pitchFamily="34" charset="0"/>
              <a:cs typeface="Helvetica" panose="020B0604020202020204" pitchFamily="34" charset="0"/>
            </a:endParaRPr>
          </a:p>
          <a:p>
            <a:pPr fontAlgn="auto">
              <a:spcBef>
                <a:spcPts val="0"/>
              </a:spcBef>
              <a:spcAft>
                <a:spcPts val="0"/>
              </a:spcAft>
              <a:defRPr/>
            </a:pPr>
            <a:endParaRPr lang="en-US" sz="1200" dirty="0">
              <a:latin typeface="Helvetica" panose="020B0604020202020204" pitchFamily="34" charset="0"/>
              <a:cs typeface="Helvetica" panose="020B0604020202020204" pitchFamily="34" charset="0"/>
            </a:endParaRPr>
          </a:p>
        </p:txBody>
      </p:sp>
      <p:sp>
        <p:nvSpPr>
          <p:cNvPr id="22" name="TextBox 21">
            <a:extLst>
              <a:ext uri="{FF2B5EF4-FFF2-40B4-BE49-F238E27FC236}"/>
            </a:extLst>
          </p:cNvPr>
          <p:cNvSpPr txBox="1"/>
          <p:nvPr/>
        </p:nvSpPr>
        <p:spPr>
          <a:xfrm>
            <a:off x="433388" y="3794125"/>
            <a:ext cx="2881312" cy="2492375"/>
          </a:xfrm>
          <a:prstGeom prst="rect">
            <a:avLst/>
          </a:prstGeom>
          <a:noFill/>
        </p:spPr>
        <p:txBody>
          <a:bodyPr>
            <a:spAutoFit/>
          </a:bodyPr>
          <a:lstStyle/>
          <a:p>
            <a:pPr marL="171450" indent="-171450" fontAlgn="auto">
              <a:spcBef>
                <a:spcPts val="0"/>
              </a:spcBef>
              <a:spcAft>
                <a:spcPts val="0"/>
              </a:spcAft>
              <a:buFont typeface="Arial" panose="020B0604020202020204" pitchFamily="34" charset="0"/>
              <a:buChar char="•"/>
              <a:defRPr/>
            </a:pPr>
            <a:r>
              <a:rPr lang="en-US" sz="1200" dirty="0">
                <a:latin typeface="Helvetica" panose="020B0604020202020204" pitchFamily="34" charset="0"/>
                <a:cs typeface="Helvetica" panose="020B0604020202020204" pitchFamily="34" charset="0"/>
              </a:rPr>
              <a:t>Similar to the approach with the Elementary school, we were able to project “ideal” area of each activity space or educational space, and then calculate the “actual” and show if the actual is greater or less than the area required.</a:t>
            </a:r>
          </a:p>
          <a:p>
            <a:pPr marL="171450" indent="-171450" fontAlgn="auto">
              <a:spcBef>
                <a:spcPts val="0"/>
              </a:spcBef>
              <a:spcAft>
                <a:spcPts val="0"/>
              </a:spcAft>
              <a:buFont typeface="Arial" panose="020B0604020202020204" pitchFamily="34" charset="0"/>
              <a:buChar char="•"/>
              <a:defRPr/>
            </a:pPr>
            <a:r>
              <a:rPr lang="en-US" sz="1200" b="1" dirty="0">
                <a:solidFill>
                  <a:srgbClr val="00B0F0"/>
                </a:solidFill>
                <a:latin typeface="Helvetica" panose="020B0604020202020204" pitchFamily="34" charset="0"/>
                <a:cs typeface="Helvetica" panose="020B0604020202020204" pitchFamily="34" charset="0"/>
              </a:rPr>
              <a:t>BLUE</a:t>
            </a:r>
            <a:r>
              <a:rPr lang="en-US" sz="1200" dirty="0">
                <a:latin typeface="Helvetica" panose="020B0604020202020204" pitchFamily="34" charset="0"/>
                <a:cs typeface="Helvetica" panose="020B0604020202020204" pitchFamily="34" charset="0"/>
              </a:rPr>
              <a:t> indicates that there is more space available than is required, and </a:t>
            </a:r>
            <a:r>
              <a:rPr lang="en-US" sz="1200" b="1" dirty="0">
                <a:solidFill>
                  <a:srgbClr val="FF0000"/>
                </a:solidFill>
                <a:latin typeface="Helvetica" panose="020B0604020202020204" pitchFamily="34" charset="0"/>
                <a:cs typeface="Helvetica" panose="020B0604020202020204" pitchFamily="34" charset="0"/>
              </a:rPr>
              <a:t>RED</a:t>
            </a:r>
            <a:r>
              <a:rPr lang="en-US" sz="1200" dirty="0">
                <a:latin typeface="Helvetica" panose="020B0604020202020204" pitchFamily="34" charset="0"/>
                <a:cs typeface="Helvetica" panose="020B0604020202020204" pitchFamily="34" charset="0"/>
              </a:rPr>
              <a:t> indicates a deficiency.</a:t>
            </a:r>
          </a:p>
          <a:p>
            <a:pPr marL="171450" indent="-171450" fontAlgn="auto">
              <a:spcBef>
                <a:spcPts val="0"/>
              </a:spcBef>
              <a:spcAft>
                <a:spcPts val="0"/>
              </a:spcAft>
              <a:buFont typeface="Arial" panose="020B0604020202020204" pitchFamily="34" charset="0"/>
              <a:buChar char="•"/>
              <a:defRPr/>
            </a:pPr>
            <a:endParaRPr lang="en-US" sz="1200" dirty="0">
              <a:latin typeface="Helvetica" panose="020B0604020202020204" pitchFamily="34" charset="0"/>
              <a:cs typeface="Helvetica" panose="020B0604020202020204" pitchFamily="34" charset="0"/>
            </a:endParaRPr>
          </a:p>
          <a:p>
            <a:pPr marL="171450" indent="-171450" fontAlgn="auto">
              <a:spcBef>
                <a:spcPts val="0"/>
              </a:spcBef>
              <a:spcAft>
                <a:spcPts val="0"/>
              </a:spcAft>
              <a:buFont typeface="Arial" panose="020B0604020202020204" pitchFamily="34" charset="0"/>
              <a:buChar char="•"/>
              <a:defRPr/>
            </a:pPr>
            <a:endParaRPr lang="en-US" sz="1200" dirty="0">
              <a:latin typeface="Helvetica" panose="020B0604020202020204" pitchFamily="34" charset="0"/>
              <a:cs typeface="Helvetica" panose="020B0604020202020204" pitchFamily="34" charset="0"/>
            </a:endParaRPr>
          </a:p>
          <a:p>
            <a:pPr fontAlgn="auto">
              <a:spcBef>
                <a:spcPts val="0"/>
              </a:spcBef>
              <a:spcAft>
                <a:spcPts val="0"/>
              </a:spcAft>
              <a:defRPr/>
            </a:pPr>
            <a:endParaRPr lang="en-US" sz="1200" dirty="0">
              <a:latin typeface="Helvetica" panose="020B0604020202020204" pitchFamily="34" charset="0"/>
              <a:cs typeface="Helvetica" panose="020B0604020202020204" pitchFamily="34" charset="0"/>
            </a:endParaRPr>
          </a:p>
        </p:txBody>
      </p:sp>
      <p:sp>
        <p:nvSpPr>
          <p:cNvPr id="23" name="Rectangle: Rounded Corners 22">
            <a:extLst>
              <a:ext uri="{FF2B5EF4-FFF2-40B4-BE49-F238E27FC236}"/>
            </a:extLst>
          </p:cNvPr>
          <p:cNvSpPr/>
          <p:nvPr/>
        </p:nvSpPr>
        <p:spPr>
          <a:xfrm>
            <a:off x="8150225" y="3351213"/>
            <a:ext cx="2738438" cy="390525"/>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Rounded Corners 23">
            <a:extLst>
              <a:ext uri="{FF2B5EF4-FFF2-40B4-BE49-F238E27FC236}"/>
            </a:extLst>
          </p:cNvPr>
          <p:cNvSpPr/>
          <p:nvPr/>
        </p:nvSpPr>
        <p:spPr>
          <a:xfrm>
            <a:off x="8186738" y="3808413"/>
            <a:ext cx="2738437" cy="584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25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par>
                          <p:cTn id="25" fill="hold">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2" grpId="0"/>
      <p:bldP spid="23"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bwMode="auto">
          <a:xfrm>
            <a:off x="838200" y="-87313"/>
            <a:ext cx="10515600" cy="1049338"/>
          </a:xfrm>
          <a:prstGeom prst="rect">
            <a:avLst/>
          </a:prstGeom>
          <a:noFill/>
          <a:ln w="9525">
            <a:noFill/>
            <a:miter lim="800000"/>
            <a:headEnd/>
            <a:tailEnd/>
          </a:ln>
        </p:spPr>
        <p:txBody>
          <a:bodyPr anchor="b"/>
          <a:lstStyle/>
          <a:p>
            <a:pPr algn="ctr">
              <a:lnSpc>
                <a:spcPct val="90000"/>
              </a:lnSpc>
            </a:pPr>
            <a:r>
              <a:rPr lang="en-US" sz="4400" b="1"/>
              <a:t>Recap of Knox Middle School</a:t>
            </a:r>
          </a:p>
        </p:txBody>
      </p:sp>
      <p:pic>
        <p:nvPicPr>
          <p:cNvPr id="37890" name="Picture 4"/>
          <p:cNvPicPr>
            <a:picLocks noChangeAspect="1"/>
          </p:cNvPicPr>
          <p:nvPr/>
        </p:nvPicPr>
        <p:blipFill>
          <a:blip r:embed="rId2"/>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68C354DC-68DE-4E06-852C-01D053F48598}" type="slidenum">
              <a:rPr lang="en-US"/>
              <a:pPr>
                <a:defRPr/>
              </a:pPr>
              <a:t>24</a:t>
            </a:fld>
            <a:endParaRPr lang="en-US" dirty="0"/>
          </a:p>
        </p:txBody>
      </p:sp>
      <p:pic>
        <p:nvPicPr>
          <p:cNvPr id="37892" name="Picture 14"/>
          <p:cNvPicPr>
            <a:picLocks noChangeAspect="1"/>
          </p:cNvPicPr>
          <p:nvPr/>
        </p:nvPicPr>
        <p:blipFill>
          <a:blip r:embed="rId3">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sp>
        <p:nvSpPr>
          <p:cNvPr id="16" name="TextBox 15"/>
          <p:cNvSpPr txBox="1">
            <a:spLocks noChangeArrowheads="1"/>
          </p:cNvSpPr>
          <p:nvPr/>
        </p:nvSpPr>
        <p:spPr bwMode="auto">
          <a:xfrm>
            <a:off x="346075" y="1247775"/>
            <a:ext cx="2492375" cy="4338638"/>
          </a:xfrm>
          <a:prstGeom prst="rect">
            <a:avLst/>
          </a:prstGeom>
          <a:noFill/>
          <a:ln w="9525">
            <a:noFill/>
            <a:miter lim="800000"/>
            <a:headEnd/>
            <a:tailEnd/>
          </a:ln>
        </p:spPr>
        <p:txBody>
          <a:bodyPr>
            <a:spAutoFit/>
          </a:bodyPr>
          <a:lstStyle/>
          <a:p>
            <a:pPr marL="171450" indent="-171450">
              <a:buFont typeface="Arial" charset="0"/>
              <a:buChar char="•"/>
            </a:pPr>
            <a:r>
              <a:rPr lang="en-US" sz="1200">
                <a:latin typeface="Helvetica" pitchFamily="34" charset="0"/>
                <a:cs typeface="Helvetica" pitchFamily="34" charset="0"/>
              </a:rPr>
              <a:t>The media center is projected to accommodate 10% of the students at one time.</a:t>
            </a:r>
          </a:p>
          <a:p>
            <a:pPr marL="171450" indent="-171450">
              <a:buFont typeface="Arial" charset="0"/>
              <a:buChar char="•"/>
            </a:pPr>
            <a:endParaRPr lang="en-US" sz="1200">
              <a:latin typeface="Helvetica" pitchFamily="34" charset="0"/>
              <a:cs typeface="Helvetica" pitchFamily="34" charset="0"/>
            </a:endParaRPr>
          </a:p>
          <a:p>
            <a:pPr marL="171450" indent="-171450">
              <a:buFont typeface="Arial" charset="0"/>
              <a:buChar char="•"/>
            </a:pPr>
            <a:r>
              <a:rPr lang="en-US" sz="1200">
                <a:latin typeface="Helvetica" pitchFamily="34" charset="0"/>
                <a:cs typeface="Helvetica" pitchFamily="34" charset="0"/>
              </a:rPr>
              <a:t>We are projecting 3 – “Project based learning labs”…listed as computer labs.</a:t>
            </a:r>
          </a:p>
          <a:p>
            <a:pPr marL="171450" indent="-171450">
              <a:buFont typeface="Arial" charset="0"/>
              <a:buChar char="•"/>
            </a:pPr>
            <a:endParaRPr lang="en-US" sz="1200">
              <a:latin typeface="Helvetica" pitchFamily="34" charset="0"/>
              <a:cs typeface="Helvetica" pitchFamily="34" charset="0"/>
            </a:endParaRPr>
          </a:p>
          <a:p>
            <a:pPr marL="171450" indent="-171450">
              <a:buFont typeface="Arial" charset="0"/>
              <a:buChar char="•"/>
            </a:pPr>
            <a:r>
              <a:rPr lang="en-US" sz="1200">
                <a:latin typeface="Helvetica" pitchFamily="34" charset="0"/>
                <a:cs typeface="Helvetica" pitchFamily="34" charset="0"/>
              </a:rPr>
              <a:t>The cafeteria is sized for 40% of the total student body, because we have assumed 3 lunch periods based on the “block schedule”.</a:t>
            </a:r>
          </a:p>
          <a:p>
            <a:pPr marL="171450" indent="-171450">
              <a:buFont typeface="Arial" charset="0"/>
              <a:buChar char="•"/>
            </a:pPr>
            <a:endParaRPr lang="en-US" sz="1200">
              <a:latin typeface="Helvetica" pitchFamily="34" charset="0"/>
              <a:cs typeface="Helvetica" pitchFamily="34" charset="0"/>
            </a:endParaRPr>
          </a:p>
          <a:p>
            <a:pPr marL="171450" indent="-171450">
              <a:buFont typeface="Arial" charset="0"/>
              <a:buChar char="•"/>
            </a:pPr>
            <a:r>
              <a:rPr lang="en-US" sz="1200">
                <a:latin typeface="Helvetica" pitchFamily="34" charset="0"/>
                <a:cs typeface="Helvetica" pitchFamily="34" charset="0"/>
              </a:rPr>
              <a:t>The Surge space and Restroom area is a factored number.</a:t>
            </a:r>
          </a:p>
          <a:p>
            <a:pPr marL="171450" indent="-171450">
              <a:buFont typeface="Arial" charset="0"/>
              <a:buChar char="•"/>
            </a:pPr>
            <a:endParaRPr lang="en-US" sz="1200">
              <a:latin typeface="Helvetica" pitchFamily="34" charset="0"/>
              <a:cs typeface="Helvetica" pitchFamily="34" charset="0"/>
            </a:endParaRPr>
          </a:p>
          <a:p>
            <a:pPr marL="171450" indent="-171450">
              <a:buFont typeface="Arial" charset="0"/>
              <a:buChar char="•"/>
            </a:pPr>
            <a:r>
              <a:rPr lang="en-US" sz="1200">
                <a:latin typeface="Helvetica" pitchFamily="34" charset="0"/>
                <a:cs typeface="Helvetica" pitchFamily="34" charset="0"/>
              </a:rPr>
              <a:t>This gives us a total “Net” area, to which we add an additional 45% to arrive at a projected Gross Area of 110,899 square feet.</a:t>
            </a:r>
          </a:p>
        </p:txBody>
      </p:sp>
      <p:grpSp>
        <p:nvGrpSpPr>
          <p:cNvPr id="18" name="Group 17"/>
          <p:cNvGrpSpPr>
            <a:grpSpLocks/>
          </p:cNvGrpSpPr>
          <p:nvPr/>
        </p:nvGrpSpPr>
        <p:grpSpPr bwMode="auto">
          <a:xfrm>
            <a:off x="4373563" y="1346200"/>
            <a:ext cx="6978650" cy="4240213"/>
            <a:chOff x="2544458" y="995978"/>
            <a:chExt cx="6406020" cy="3893553"/>
          </a:xfrm>
        </p:grpSpPr>
        <p:pic>
          <p:nvPicPr>
            <p:cNvPr id="37898" name="Picture 18"/>
            <p:cNvPicPr>
              <a:picLocks noChangeAspect="1"/>
            </p:cNvPicPr>
            <p:nvPr/>
          </p:nvPicPr>
          <p:blipFill>
            <a:blip r:embed="rId4"/>
            <a:srcRect r="13922" b="80865"/>
            <a:stretch>
              <a:fillRect/>
            </a:stretch>
          </p:blipFill>
          <p:spPr bwMode="auto">
            <a:xfrm>
              <a:off x="2544458" y="995978"/>
              <a:ext cx="6386680" cy="891410"/>
            </a:xfrm>
            <a:prstGeom prst="rect">
              <a:avLst/>
            </a:prstGeom>
            <a:noFill/>
            <a:ln w="9525">
              <a:noFill/>
              <a:miter lim="800000"/>
              <a:headEnd/>
              <a:tailEnd/>
            </a:ln>
          </p:spPr>
        </p:pic>
        <p:pic>
          <p:nvPicPr>
            <p:cNvPr id="37899" name="Picture 24"/>
            <p:cNvPicPr>
              <a:picLocks noChangeAspect="1"/>
            </p:cNvPicPr>
            <p:nvPr/>
          </p:nvPicPr>
          <p:blipFill>
            <a:blip r:embed="rId5"/>
            <a:srcRect/>
            <a:stretch>
              <a:fillRect/>
            </a:stretch>
          </p:blipFill>
          <p:spPr bwMode="auto">
            <a:xfrm>
              <a:off x="2544458" y="1905854"/>
              <a:ext cx="6406020" cy="2983677"/>
            </a:xfrm>
            <a:prstGeom prst="rect">
              <a:avLst/>
            </a:prstGeom>
            <a:noFill/>
            <a:ln w="9525">
              <a:noFill/>
              <a:miter lim="800000"/>
              <a:headEnd/>
              <a:tailEnd/>
            </a:ln>
          </p:spPr>
        </p:pic>
      </p:grpSp>
      <p:cxnSp>
        <p:nvCxnSpPr>
          <p:cNvPr id="26" name="Straight Arrow Connector 25">
            <a:extLst>
              <a:ext uri="{FF2B5EF4-FFF2-40B4-BE49-F238E27FC236}"/>
            </a:extLst>
          </p:cNvPr>
          <p:cNvCxnSpPr>
            <a:cxnSpLocks/>
          </p:cNvCxnSpPr>
          <p:nvPr/>
        </p:nvCxnSpPr>
        <p:spPr>
          <a:xfrm>
            <a:off x="2492375" y="1727200"/>
            <a:ext cx="1952625" cy="635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extLst>
          </p:cNvPr>
          <p:cNvCxnSpPr>
            <a:cxnSpLocks/>
          </p:cNvCxnSpPr>
          <p:nvPr/>
        </p:nvCxnSpPr>
        <p:spPr>
          <a:xfrm flipV="1">
            <a:off x="2663825" y="3035300"/>
            <a:ext cx="4332288" cy="1936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extLst>
          </p:cNvPr>
          <p:cNvCxnSpPr>
            <a:cxnSpLocks/>
          </p:cNvCxnSpPr>
          <p:nvPr/>
        </p:nvCxnSpPr>
        <p:spPr>
          <a:xfrm>
            <a:off x="2720975" y="5222875"/>
            <a:ext cx="6961188" cy="15716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250"/>
                            </p:stCondLst>
                            <p:childTnLst>
                              <p:par>
                                <p:cTn id="13" presetID="22"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75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bwMode="auto">
          <a:xfrm>
            <a:off x="838200" y="-87313"/>
            <a:ext cx="10515600" cy="1049338"/>
          </a:xfrm>
          <a:prstGeom prst="rect">
            <a:avLst/>
          </a:prstGeom>
          <a:noFill/>
          <a:ln w="9525">
            <a:noFill/>
            <a:miter lim="800000"/>
            <a:headEnd/>
            <a:tailEnd/>
          </a:ln>
        </p:spPr>
        <p:txBody>
          <a:bodyPr anchor="b"/>
          <a:lstStyle/>
          <a:p>
            <a:pPr algn="ctr">
              <a:lnSpc>
                <a:spcPct val="90000"/>
              </a:lnSpc>
            </a:pPr>
            <a:r>
              <a:rPr lang="en-US" sz="4400" b="1"/>
              <a:t>Recap of Knox Middle School</a:t>
            </a:r>
          </a:p>
        </p:txBody>
      </p:sp>
      <p:pic>
        <p:nvPicPr>
          <p:cNvPr id="38914" name="Picture 4"/>
          <p:cNvPicPr>
            <a:picLocks noChangeAspect="1"/>
          </p:cNvPicPr>
          <p:nvPr/>
        </p:nvPicPr>
        <p:blipFill>
          <a:blip r:embed="rId2"/>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A32EB1AC-1FDE-49CA-9A54-AE0F4C47C2C3}" type="slidenum">
              <a:rPr lang="en-US"/>
              <a:pPr>
                <a:defRPr/>
              </a:pPr>
              <a:t>25</a:t>
            </a:fld>
            <a:endParaRPr lang="en-US" dirty="0"/>
          </a:p>
        </p:txBody>
      </p:sp>
      <p:pic>
        <p:nvPicPr>
          <p:cNvPr id="38916" name="Picture 14"/>
          <p:cNvPicPr>
            <a:picLocks noChangeAspect="1"/>
          </p:cNvPicPr>
          <p:nvPr/>
        </p:nvPicPr>
        <p:blipFill>
          <a:blip r:embed="rId3">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pic>
        <p:nvPicPr>
          <p:cNvPr id="14" name="Picture 13"/>
          <p:cNvPicPr>
            <a:picLocks noChangeAspect="1"/>
          </p:cNvPicPr>
          <p:nvPr/>
        </p:nvPicPr>
        <p:blipFill>
          <a:blip r:embed="rId4"/>
          <a:srcRect/>
          <a:stretch>
            <a:fillRect/>
          </a:stretch>
        </p:blipFill>
        <p:spPr bwMode="auto">
          <a:xfrm>
            <a:off x="7954963" y="962025"/>
            <a:ext cx="3894137" cy="2971800"/>
          </a:xfrm>
          <a:prstGeom prst="rect">
            <a:avLst/>
          </a:prstGeom>
          <a:noFill/>
          <a:ln w="9525">
            <a:noFill/>
            <a:miter lim="800000"/>
            <a:headEnd/>
            <a:tailEnd/>
          </a:ln>
        </p:spPr>
      </p:pic>
      <p:pic>
        <p:nvPicPr>
          <p:cNvPr id="17" name="Picture 16"/>
          <p:cNvPicPr>
            <a:picLocks noChangeAspect="1"/>
          </p:cNvPicPr>
          <p:nvPr/>
        </p:nvPicPr>
        <p:blipFill>
          <a:blip r:embed="rId5"/>
          <a:srcRect l="1044"/>
          <a:stretch>
            <a:fillRect/>
          </a:stretch>
        </p:blipFill>
        <p:spPr bwMode="auto">
          <a:xfrm>
            <a:off x="625475" y="3578225"/>
            <a:ext cx="7977188" cy="1506538"/>
          </a:xfrm>
          <a:prstGeom prst="rect">
            <a:avLst/>
          </a:prstGeom>
          <a:noFill/>
          <a:ln w="9525">
            <a:noFill/>
            <a:miter lim="800000"/>
            <a:headEnd/>
            <a:tailEnd/>
          </a:ln>
        </p:spPr>
      </p:pic>
      <p:sp>
        <p:nvSpPr>
          <p:cNvPr id="20" name="TextBox 19"/>
          <p:cNvSpPr txBox="1">
            <a:spLocks noChangeArrowheads="1"/>
          </p:cNvSpPr>
          <p:nvPr/>
        </p:nvSpPr>
        <p:spPr bwMode="auto">
          <a:xfrm>
            <a:off x="1687513" y="2351088"/>
            <a:ext cx="5138737" cy="3602037"/>
          </a:xfrm>
          <a:prstGeom prst="rect">
            <a:avLst/>
          </a:prstGeom>
          <a:noFill/>
          <a:ln w="9525">
            <a:noFill/>
            <a:miter lim="800000"/>
            <a:headEnd/>
            <a:tailEnd/>
          </a:ln>
        </p:spPr>
        <p:txBody>
          <a:bodyPr>
            <a:spAutoFit/>
          </a:bodyPr>
          <a:lstStyle/>
          <a:p>
            <a:pPr marL="171450" indent="-171450">
              <a:buFont typeface="Arial" charset="0"/>
              <a:buChar char="•"/>
            </a:pPr>
            <a:endParaRPr lang="en-US" sz="1200">
              <a:latin typeface="Helvetica" pitchFamily="34" charset="0"/>
              <a:cs typeface="Helvetica" pitchFamily="34" charset="0"/>
            </a:endParaRPr>
          </a:p>
          <a:p>
            <a:pPr marL="171450" indent="-171450">
              <a:buFont typeface="Arial" charset="0"/>
              <a:buChar char="•"/>
            </a:pPr>
            <a:endParaRPr lang="en-US" sz="1200">
              <a:latin typeface="Helvetica" pitchFamily="34" charset="0"/>
              <a:cs typeface="Helvetica" pitchFamily="34" charset="0"/>
            </a:endParaRPr>
          </a:p>
          <a:p>
            <a:pPr marL="171450" indent="-171450">
              <a:buFont typeface="Arial" charset="0"/>
              <a:buChar char="•"/>
            </a:pPr>
            <a:r>
              <a:rPr lang="en-US" sz="1200">
                <a:latin typeface="Helvetica" pitchFamily="34" charset="0"/>
                <a:cs typeface="Helvetica" pitchFamily="34" charset="0"/>
              </a:rPr>
              <a:t>The Actual area of the existing building is 159,946 sf.</a:t>
            </a:r>
          </a:p>
          <a:p>
            <a:pPr marL="171450" indent="-171450">
              <a:buFont typeface="Arial" charset="0"/>
              <a:buChar char="•"/>
            </a:pPr>
            <a:r>
              <a:rPr lang="en-US" sz="1200">
                <a:latin typeface="Helvetica" pitchFamily="34" charset="0"/>
                <a:cs typeface="Helvetica" pitchFamily="34" charset="0"/>
              </a:rPr>
              <a:t>BUT, we have to subtract the area of the Weinberg Gym, the Welding Lab and the Redskin Room.</a:t>
            </a:r>
          </a:p>
          <a:p>
            <a:pPr marL="171450" indent="-171450">
              <a:buFont typeface="Arial" charset="0"/>
              <a:buChar char="•"/>
            </a:pPr>
            <a:endParaRPr lang="en-US" sz="1200">
              <a:latin typeface="Helvetica" pitchFamily="34" charset="0"/>
              <a:cs typeface="Helvetica" pitchFamily="34" charset="0"/>
            </a:endParaRPr>
          </a:p>
          <a:p>
            <a:pPr marL="171450" indent="-171450">
              <a:buFont typeface="Arial" charset="0"/>
              <a:buChar char="•"/>
            </a:pPr>
            <a:endParaRPr lang="en-US" sz="1200">
              <a:latin typeface="Helvetica" pitchFamily="34" charset="0"/>
              <a:cs typeface="Helvetica" pitchFamily="34" charset="0"/>
            </a:endParaRPr>
          </a:p>
          <a:p>
            <a:pPr marL="171450" indent="-171450">
              <a:buFont typeface="Arial" charset="0"/>
              <a:buChar char="•"/>
            </a:pPr>
            <a:endParaRPr lang="en-US" sz="1200">
              <a:latin typeface="Helvetica" pitchFamily="34" charset="0"/>
              <a:cs typeface="Helvetica" pitchFamily="34" charset="0"/>
            </a:endParaRPr>
          </a:p>
          <a:p>
            <a:pPr marL="171450" indent="-171450">
              <a:buFont typeface="Arial" charset="0"/>
              <a:buChar char="•"/>
            </a:pPr>
            <a:endParaRPr lang="en-US" sz="1200">
              <a:latin typeface="Helvetica" pitchFamily="34" charset="0"/>
              <a:cs typeface="Helvetica" pitchFamily="34" charset="0"/>
            </a:endParaRPr>
          </a:p>
          <a:p>
            <a:pPr marL="171450" indent="-171450">
              <a:buFont typeface="Arial" charset="0"/>
              <a:buChar char="•"/>
            </a:pPr>
            <a:endParaRPr lang="en-US" sz="1200">
              <a:latin typeface="Helvetica" pitchFamily="34" charset="0"/>
              <a:cs typeface="Helvetica" pitchFamily="34" charset="0"/>
            </a:endParaRPr>
          </a:p>
          <a:p>
            <a:pPr marL="171450" indent="-171450">
              <a:buFont typeface="Arial" charset="0"/>
              <a:buChar char="•"/>
            </a:pPr>
            <a:endParaRPr lang="en-US" sz="1200">
              <a:latin typeface="Helvetica" pitchFamily="34" charset="0"/>
              <a:cs typeface="Helvetica" pitchFamily="34" charset="0"/>
            </a:endParaRPr>
          </a:p>
          <a:p>
            <a:pPr marL="171450" indent="-171450">
              <a:buFont typeface="Arial" charset="0"/>
              <a:buChar char="•"/>
            </a:pPr>
            <a:endParaRPr lang="en-US" sz="1200">
              <a:latin typeface="Helvetica" pitchFamily="34" charset="0"/>
              <a:cs typeface="Helvetica" pitchFamily="34" charset="0"/>
            </a:endParaRPr>
          </a:p>
          <a:p>
            <a:pPr marL="171450" indent="-171450">
              <a:buFont typeface="Arial" charset="0"/>
              <a:buChar char="•"/>
            </a:pPr>
            <a:endParaRPr lang="en-US" sz="1200">
              <a:latin typeface="Helvetica" pitchFamily="34" charset="0"/>
              <a:cs typeface="Helvetica" pitchFamily="34" charset="0"/>
            </a:endParaRPr>
          </a:p>
          <a:p>
            <a:pPr marL="171450" indent="-171450">
              <a:buFont typeface="Arial" charset="0"/>
              <a:buChar char="•"/>
            </a:pPr>
            <a:endParaRPr lang="en-US" sz="1200">
              <a:latin typeface="Helvetica" pitchFamily="34" charset="0"/>
              <a:cs typeface="Helvetica" pitchFamily="34" charset="0"/>
            </a:endParaRPr>
          </a:p>
          <a:p>
            <a:pPr marL="171450" indent="-171450">
              <a:buFont typeface="Arial" charset="0"/>
              <a:buChar char="•"/>
            </a:pPr>
            <a:r>
              <a:rPr lang="en-US" sz="1200">
                <a:latin typeface="Helvetica" pitchFamily="34" charset="0"/>
                <a:cs typeface="Helvetica" pitchFamily="34" charset="0"/>
              </a:rPr>
              <a:t>The resulting Gross Area is still large enough to accommodate the Middle School Program and actually shows an excess area of over 13,000 square feet.</a:t>
            </a:r>
          </a:p>
          <a:p>
            <a:pPr marL="171450" indent="-171450">
              <a:buFont typeface="Arial" charset="0"/>
              <a:buChar char="•"/>
            </a:pPr>
            <a:r>
              <a:rPr lang="en-US" sz="1200">
                <a:latin typeface="Helvetica" pitchFamily="34" charset="0"/>
                <a:cs typeface="Helvetica" pitchFamily="34" charset="0"/>
              </a:rPr>
              <a:t>The Gross Area/Student is also larger than the typical middle school factor of 180 – 200 sf/student.</a:t>
            </a:r>
          </a:p>
        </p:txBody>
      </p:sp>
      <p:cxnSp>
        <p:nvCxnSpPr>
          <p:cNvPr id="9" name="Straight Arrow Connector 8"/>
          <p:cNvCxnSpPr/>
          <p:nvPr/>
        </p:nvCxnSpPr>
        <p:spPr>
          <a:xfrm flipV="1">
            <a:off x="6365875" y="4759325"/>
            <a:ext cx="1016000" cy="5889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26"/>
          <p:cNvSpPr txBox="1">
            <a:spLocks noChangeArrowheads="1"/>
          </p:cNvSpPr>
          <p:nvPr/>
        </p:nvSpPr>
        <p:spPr bwMode="auto">
          <a:xfrm>
            <a:off x="7064375" y="2327275"/>
            <a:ext cx="2867025" cy="646113"/>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Keep 31,000 </a:t>
            </a:r>
          </a:p>
          <a:p>
            <a:pPr algn="ctr"/>
            <a:r>
              <a:rPr lang="en-US" sz="1200" b="1">
                <a:solidFill>
                  <a:schemeClr val="bg1"/>
                </a:solidFill>
                <a:latin typeface="Times New Roman" pitchFamily="18" charset="0"/>
                <a:cs typeface="Times New Roman" pitchFamily="18" charset="0"/>
              </a:rPr>
              <a:t>Gym</a:t>
            </a:r>
            <a:endParaRPr lang="en-US" sz="1200">
              <a:solidFill>
                <a:schemeClr val="bg1"/>
              </a:solidFill>
              <a:latin typeface="Calibri" pitchFamily="34" charset="0"/>
            </a:endParaRPr>
          </a:p>
          <a:p>
            <a:endParaRPr lang="en-US" sz="1200" b="1">
              <a:latin typeface="Times New Roman" pitchFamily="18" charset="0"/>
              <a:cs typeface="Times New Roman" pitchFamily="18" charset="0"/>
            </a:endParaRPr>
          </a:p>
        </p:txBody>
      </p:sp>
      <p:sp>
        <p:nvSpPr>
          <p:cNvPr id="13"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Knox Middle School</a:t>
            </a:r>
          </a:p>
        </p:txBody>
      </p:sp>
      <p:pic>
        <p:nvPicPr>
          <p:cNvPr id="39939" name="Picture 4"/>
          <p:cNvPicPr>
            <a:picLocks noChangeAspect="1"/>
          </p:cNvPicPr>
          <p:nvPr/>
        </p:nvPicPr>
        <p:blipFill>
          <a:blip r:embed="rId2"/>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D2E3625B-8D11-4FBE-89CB-94984572B3FD}" type="slidenum">
              <a:rPr lang="en-US"/>
              <a:pPr>
                <a:defRPr/>
              </a:pPr>
              <a:t>26</a:t>
            </a:fld>
            <a:endParaRPr lang="en-US" dirty="0"/>
          </a:p>
        </p:txBody>
      </p:sp>
      <p:pic>
        <p:nvPicPr>
          <p:cNvPr id="39941" name="Picture 14"/>
          <p:cNvPicPr>
            <a:picLocks noChangeAspect="1"/>
          </p:cNvPicPr>
          <p:nvPr/>
        </p:nvPicPr>
        <p:blipFill>
          <a:blip r:embed="rId3">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grpSp>
        <p:nvGrpSpPr>
          <p:cNvPr id="39942" name="Group 8"/>
          <p:cNvGrpSpPr>
            <a:grpSpLocks/>
          </p:cNvGrpSpPr>
          <p:nvPr/>
        </p:nvGrpSpPr>
        <p:grpSpPr bwMode="auto">
          <a:xfrm>
            <a:off x="1976438" y="1660525"/>
            <a:ext cx="9988550" cy="2378075"/>
            <a:chOff x="838200" y="2063222"/>
            <a:chExt cx="10997109" cy="2617633"/>
          </a:xfrm>
        </p:grpSpPr>
        <p:pic>
          <p:nvPicPr>
            <p:cNvPr id="39945" name="Picture 5"/>
            <p:cNvPicPr>
              <a:picLocks noChangeAspect="1"/>
            </p:cNvPicPr>
            <p:nvPr/>
          </p:nvPicPr>
          <p:blipFill>
            <a:blip r:embed="rId4"/>
            <a:srcRect t="70309"/>
            <a:stretch>
              <a:fillRect/>
            </a:stretch>
          </p:blipFill>
          <p:spPr bwMode="auto">
            <a:xfrm>
              <a:off x="838200" y="3497281"/>
              <a:ext cx="10997109" cy="1183574"/>
            </a:xfrm>
            <a:prstGeom prst="rect">
              <a:avLst/>
            </a:prstGeom>
            <a:noFill/>
            <a:ln w="9525">
              <a:noFill/>
              <a:miter lim="800000"/>
              <a:headEnd/>
              <a:tailEnd/>
            </a:ln>
          </p:spPr>
        </p:pic>
        <p:pic>
          <p:nvPicPr>
            <p:cNvPr id="39946" name="Picture 7"/>
            <p:cNvPicPr>
              <a:picLocks noChangeAspect="1"/>
            </p:cNvPicPr>
            <p:nvPr/>
          </p:nvPicPr>
          <p:blipFill>
            <a:blip r:embed="rId4"/>
            <a:srcRect b="63770"/>
            <a:stretch>
              <a:fillRect/>
            </a:stretch>
          </p:blipFill>
          <p:spPr bwMode="auto">
            <a:xfrm>
              <a:off x="838200" y="2063222"/>
              <a:ext cx="10997109" cy="1444324"/>
            </a:xfrm>
            <a:prstGeom prst="rect">
              <a:avLst/>
            </a:prstGeom>
            <a:noFill/>
            <a:ln w="9525">
              <a:noFill/>
              <a:miter lim="800000"/>
              <a:headEnd/>
              <a:tailEnd/>
            </a:ln>
          </p:spPr>
        </p:pic>
      </p:grpSp>
      <p:sp>
        <p:nvSpPr>
          <p:cNvPr id="18" name="Arrow: Down 17">
            <a:extLst>
              <a:ext uri="{FF2B5EF4-FFF2-40B4-BE49-F238E27FC236}"/>
            </a:extLst>
          </p:cNvPr>
          <p:cNvSpPr/>
          <p:nvPr/>
        </p:nvSpPr>
        <p:spPr>
          <a:xfrm>
            <a:off x="6408738" y="1293813"/>
            <a:ext cx="655637" cy="831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AutoShape 6"/>
          <p:cNvSpPr>
            <a:spLocks/>
          </p:cNvSpPr>
          <p:nvPr/>
        </p:nvSpPr>
        <p:spPr bwMode="auto">
          <a:xfrm>
            <a:off x="569913" y="4167188"/>
            <a:ext cx="5140325" cy="2085975"/>
          </a:xfrm>
          <a:custGeom>
            <a:avLst/>
            <a:gdLst>
              <a:gd name="T0" fmla="*/ 2570367 w 21600"/>
              <a:gd name="T1" fmla="*/ 1043134 h 21600"/>
              <a:gd name="T2" fmla="*/ 2570367 w 21600"/>
              <a:gd name="T3" fmla="*/ 1043134 h 21600"/>
              <a:gd name="T4" fmla="*/ 2570367 w 21600"/>
              <a:gd name="T5" fmla="*/ 1043134 h 21600"/>
              <a:gd name="T6" fmla="*/ 2570367 w 21600"/>
              <a:gd name="T7" fmla="*/ 104313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sz="2000">
                <a:latin typeface="Helvetica" pitchFamily="34" charset="0"/>
                <a:cs typeface="Times New Roman" pitchFamily="18" charset="0"/>
                <a:sym typeface="Times New Roman" pitchFamily="18" charset="0"/>
              </a:rPr>
              <a:t>The size of the site is small, and this is evident when you look at the congestion for pick-up, drop-off and parking overall.</a:t>
            </a:r>
          </a:p>
          <a:p>
            <a:pPr>
              <a:spcBef>
                <a:spcPts val="800"/>
              </a:spcBef>
            </a:pPr>
            <a:endParaRPr lang="en-US" sz="2000">
              <a:latin typeface="Helvetica" pitchFamily="34" charset="0"/>
              <a:cs typeface="Times New Roman" pitchFamily="18" charset="0"/>
              <a:sym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P spid="1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26"/>
          <p:cNvSpPr txBox="1">
            <a:spLocks noChangeArrowheads="1"/>
          </p:cNvSpPr>
          <p:nvPr/>
        </p:nvSpPr>
        <p:spPr bwMode="auto">
          <a:xfrm>
            <a:off x="7064375" y="2327275"/>
            <a:ext cx="2867025" cy="646113"/>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Keep 31,000 </a:t>
            </a:r>
          </a:p>
          <a:p>
            <a:pPr algn="ctr"/>
            <a:r>
              <a:rPr lang="en-US" sz="1200" b="1">
                <a:solidFill>
                  <a:schemeClr val="bg1"/>
                </a:solidFill>
                <a:latin typeface="Times New Roman" pitchFamily="18" charset="0"/>
                <a:cs typeface="Times New Roman" pitchFamily="18" charset="0"/>
              </a:rPr>
              <a:t>Gym</a:t>
            </a:r>
            <a:endParaRPr lang="en-US" sz="1200">
              <a:solidFill>
                <a:schemeClr val="bg1"/>
              </a:solidFill>
              <a:latin typeface="Calibri" pitchFamily="34" charset="0"/>
            </a:endParaRPr>
          </a:p>
          <a:p>
            <a:endParaRPr lang="en-US" sz="1200" b="1">
              <a:latin typeface="Times New Roman" pitchFamily="18" charset="0"/>
              <a:cs typeface="Times New Roman" pitchFamily="18" charset="0"/>
            </a:endParaRPr>
          </a:p>
        </p:txBody>
      </p:sp>
      <p:sp>
        <p:nvSpPr>
          <p:cNvPr id="13"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Knox Middle School</a:t>
            </a:r>
          </a:p>
        </p:txBody>
      </p:sp>
      <p:pic>
        <p:nvPicPr>
          <p:cNvPr id="40963" name="Picture 4"/>
          <p:cNvPicPr>
            <a:picLocks noChangeAspect="1"/>
          </p:cNvPicPr>
          <p:nvPr/>
        </p:nvPicPr>
        <p:blipFill>
          <a:blip r:embed="rId2"/>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1D925411-35E6-45C7-8178-606BB6B25658}" type="slidenum">
              <a:rPr lang="en-US"/>
              <a:pPr>
                <a:defRPr/>
              </a:pPr>
              <a:t>27</a:t>
            </a:fld>
            <a:endParaRPr lang="en-US" dirty="0"/>
          </a:p>
        </p:txBody>
      </p:sp>
      <p:pic>
        <p:nvPicPr>
          <p:cNvPr id="40965" name="Picture 14"/>
          <p:cNvPicPr>
            <a:picLocks noChangeAspect="1"/>
          </p:cNvPicPr>
          <p:nvPr/>
        </p:nvPicPr>
        <p:blipFill>
          <a:blip r:embed="rId3">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grpSp>
        <p:nvGrpSpPr>
          <p:cNvPr id="40966" name="Group 8"/>
          <p:cNvGrpSpPr>
            <a:grpSpLocks/>
          </p:cNvGrpSpPr>
          <p:nvPr/>
        </p:nvGrpSpPr>
        <p:grpSpPr bwMode="auto">
          <a:xfrm>
            <a:off x="1976438" y="1660525"/>
            <a:ext cx="9988550" cy="2378075"/>
            <a:chOff x="838200" y="2063222"/>
            <a:chExt cx="10997109" cy="2617633"/>
          </a:xfrm>
        </p:grpSpPr>
        <p:pic>
          <p:nvPicPr>
            <p:cNvPr id="40969" name="Picture 5"/>
            <p:cNvPicPr>
              <a:picLocks noChangeAspect="1"/>
            </p:cNvPicPr>
            <p:nvPr/>
          </p:nvPicPr>
          <p:blipFill>
            <a:blip r:embed="rId4"/>
            <a:srcRect t="70309"/>
            <a:stretch>
              <a:fillRect/>
            </a:stretch>
          </p:blipFill>
          <p:spPr bwMode="auto">
            <a:xfrm>
              <a:off x="838200" y="3497281"/>
              <a:ext cx="10997109" cy="1183574"/>
            </a:xfrm>
            <a:prstGeom prst="rect">
              <a:avLst/>
            </a:prstGeom>
            <a:noFill/>
            <a:ln w="9525">
              <a:noFill/>
              <a:miter lim="800000"/>
              <a:headEnd/>
              <a:tailEnd/>
            </a:ln>
          </p:spPr>
        </p:pic>
        <p:pic>
          <p:nvPicPr>
            <p:cNvPr id="40970" name="Picture 7"/>
            <p:cNvPicPr>
              <a:picLocks noChangeAspect="1"/>
            </p:cNvPicPr>
            <p:nvPr/>
          </p:nvPicPr>
          <p:blipFill>
            <a:blip r:embed="rId4"/>
            <a:srcRect b="63770"/>
            <a:stretch>
              <a:fillRect/>
            </a:stretch>
          </p:blipFill>
          <p:spPr bwMode="auto">
            <a:xfrm>
              <a:off x="838200" y="2063222"/>
              <a:ext cx="10997109" cy="1444324"/>
            </a:xfrm>
            <a:prstGeom prst="rect">
              <a:avLst/>
            </a:prstGeom>
            <a:noFill/>
            <a:ln w="9525">
              <a:noFill/>
              <a:miter lim="800000"/>
              <a:headEnd/>
              <a:tailEnd/>
            </a:ln>
          </p:spPr>
        </p:pic>
      </p:grpSp>
      <p:sp>
        <p:nvSpPr>
          <p:cNvPr id="18" name="Arrow: Down 17">
            <a:extLst>
              <a:ext uri="{FF2B5EF4-FFF2-40B4-BE49-F238E27FC236}"/>
            </a:extLst>
          </p:cNvPr>
          <p:cNvSpPr/>
          <p:nvPr/>
        </p:nvSpPr>
        <p:spPr>
          <a:xfrm>
            <a:off x="7508875" y="1293813"/>
            <a:ext cx="655638" cy="831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AutoShape 6"/>
          <p:cNvSpPr>
            <a:spLocks/>
          </p:cNvSpPr>
          <p:nvPr/>
        </p:nvSpPr>
        <p:spPr bwMode="auto">
          <a:xfrm>
            <a:off x="569913" y="4167188"/>
            <a:ext cx="5140325" cy="2085975"/>
          </a:xfrm>
          <a:custGeom>
            <a:avLst/>
            <a:gdLst>
              <a:gd name="T0" fmla="*/ 2570367 w 21600"/>
              <a:gd name="T1" fmla="*/ 1043134 h 21600"/>
              <a:gd name="T2" fmla="*/ 2570367 w 21600"/>
              <a:gd name="T3" fmla="*/ 1043134 h 21600"/>
              <a:gd name="T4" fmla="*/ 2570367 w 21600"/>
              <a:gd name="T5" fmla="*/ 1043134 h 21600"/>
              <a:gd name="T6" fmla="*/ 2570367 w 21600"/>
              <a:gd name="T7" fmla="*/ 104313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sz="2000">
                <a:latin typeface="Helvetica" pitchFamily="34" charset="0"/>
                <a:cs typeface="Times New Roman" pitchFamily="18" charset="0"/>
                <a:sym typeface="Times New Roman" pitchFamily="18" charset="0"/>
              </a:rPr>
              <a:t>Although the original building dates from 1945, the ongoing updates have resulted in a facility that is in overall very good condition.</a:t>
            </a:r>
          </a:p>
          <a:p>
            <a:pPr>
              <a:spcBef>
                <a:spcPts val="800"/>
              </a:spcBef>
            </a:pPr>
            <a:endParaRPr lang="en-US" sz="2000">
              <a:latin typeface="Helvetica" pitchFamily="34" charset="0"/>
              <a:cs typeface="Times New Roman" pitchFamily="18" charset="0"/>
              <a:sym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P spid="1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26"/>
          <p:cNvSpPr txBox="1">
            <a:spLocks noChangeArrowheads="1"/>
          </p:cNvSpPr>
          <p:nvPr/>
        </p:nvSpPr>
        <p:spPr bwMode="auto">
          <a:xfrm>
            <a:off x="7064375" y="2327275"/>
            <a:ext cx="2867025" cy="646113"/>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Keep 31,000 </a:t>
            </a:r>
          </a:p>
          <a:p>
            <a:pPr algn="ctr"/>
            <a:r>
              <a:rPr lang="en-US" sz="1200" b="1">
                <a:solidFill>
                  <a:schemeClr val="bg1"/>
                </a:solidFill>
                <a:latin typeface="Times New Roman" pitchFamily="18" charset="0"/>
                <a:cs typeface="Times New Roman" pitchFamily="18" charset="0"/>
              </a:rPr>
              <a:t>Gym</a:t>
            </a:r>
            <a:endParaRPr lang="en-US" sz="1200">
              <a:solidFill>
                <a:schemeClr val="bg1"/>
              </a:solidFill>
              <a:latin typeface="Calibri" pitchFamily="34" charset="0"/>
            </a:endParaRPr>
          </a:p>
          <a:p>
            <a:endParaRPr lang="en-US" sz="1200" b="1">
              <a:latin typeface="Times New Roman" pitchFamily="18" charset="0"/>
              <a:cs typeface="Times New Roman" pitchFamily="18" charset="0"/>
            </a:endParaRPr>
          </a:p>
        </p:txBody>
      </p:sp>
      <p:sp>
        <p:nvSpPr>
          <p:cNvPr id="13"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Knox Middle School</a:t>
            </a:r>
          </a:p>
        </p:txBody>
      </p:sp>
      <p:pic>
        <p:nvPicPr>
          <p:cNvPr id="41987" name="Picture 4"/>
          <p:cNvPicPr>
            <a:picLocks noChangeAspect="1"/>
          </p:cNvPicPr>
          <p:nvPr/>
        </p:nvPicPr>
        <p:blipFill>
          <a:blip r:embed="rId2"/>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E79D3349-6092-485C-ABBD-8FEBCA8294D1}" type="slidenum">
              <a:rPr lang="en-US"/>
              <a:pPr>
                <a:defRPr/>
              </a:pPr>
              <a:t>28</a:t>
            </a:fld>
            <a:endParaRPr lang="en-US" dirty="0"/>
          </a:p>
        </p:txBody>
      </p:sp>
      <p:pic>
        <p:nvPicPr>
          <p:cNvPr id="41989" name="Picture 14"/>
          <p:cNvPicPr>
            <a:picLocks noChangeAspect="1"/>
          </p:cNvPicPr>
          <p:nvPr/>
        </p:nvPicPr>
        <p:blipFill>
          <a:blip r:embed="rId3">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pic>
        <p:nvPicPr>
          <p:cNvPr id="12" name="Picture 11"/>
          <p:cNvPicPr>
            <a:picLocks noChangeAspect="1"/>
          </p:cNvPicPr>
          <p:nvPr/>
        </p:nvPicPr>
        <p:blipFill>
          <a:blip r:embed="rId4"/>
          <a:srcRect/>
          <a:stretch>
            <a:fillRect/>
          </a:stretch>
        </p:blipFill>
        <p:spPr bwMode="auto">
          <a:xfrm>
            <a:off x="5227638" y="1131888"/>
            <a:ext cx="5110162" cy="5653087"/>
          </a:xfrm>
          <a:prstGeom prst="rect">
            <a:avLst/>
          </a:prstGeom>
          <a:noFill/>
          <a:ln w="9525">
            <a:noFill/>
            <a:miter lim="800000"/>
            <a:headEnd/>
            <a:tailEnd/>
          </a:ln>
        </p:spPr>
      </p:pic>
      <p:sp>
        <p:nvSpPr>
          <p:cNvPr id="14" name="AutoShape 6"/>
          <p:cNvSpPr>
            <a:spLocks/>
          </p:cNvSpPr>
          <p:nvPr/>
        </p:nvSpPr>
        <p:spPr bwMode="auto">
          <a:xfrm>
            <a:off x="365125" y="1266825"/>
            <a:ext cx="4097338" cy="4506913"/>
          </a:xfrm>
          <a:custGeom>
            <a:avLst/>
            <a:gdLst>
              <a:gd name="T0" fmla="*/ 2049229 w 21600"/>
              <a:gd name="T1" fmla="*/ 2253246 h 21600"/>
              <a:gd name="T2" fmla="*/ 2049229 w 21600"/>
              <a:gd name="T3" fmla="*/ 2253246 h 21600"/>
              <a:gd name="T4" fmla="*/ 2049229 w 21600"/>
              <a:gd name="T5" fmla="*/ 2253246 h 21600"/>
              <a:gd name="T6" fmla="*/ 2049229 w 21600"/>
              <a:gd name="T7" fmla="*/ 22532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sz="2000">
                <a:latin typeface="Helvetica" pitchFamily="34" charset="0"/>
                <a:cs typeface="Times New Roman" pitchFamily="18" charset="0"/>
                <a:sym typeface="Times New Roman" pitchFamily="18" charset="0"/>
              </a:rPr>
              <a:t>What did the staff say at the Middle School?</a:t>
            </a:r>
          </a:p>
          <a:p>
            <a:pPr>
              <a:spcBef>
                <a:spcPts val="800"/>
              </a:spcBef>
            </a:pPr>
            <a:r>
              <a:rPr lang="en-US" sz="2000">
                <a:latin typeface="Helvetica" pitchFamily="34" charset="0"/>
                <a:cs typeface="Times New Roman" pitchFamily="18" charset="0"/>
                <a:sym typeface="Times New Roman" pitchFamily="18" charset="0"/>
              </a:rPr>
              <a:t>These questions ask what works well in the school, and what, if possible, would the staff change.</a:t>
            </a:r>
          </a:p>
          <a:p>
            <a:pPr>
              <a:spcBef>
                <a:spcPts val="800"/>
              </a:spcBef>
            </a:pPr>
            <a:r>
              <a:rPr lang="en-US" sz="2000">
                <a:latin typeface="Helvetica" pitchFamily="34" charset="0"/>
                <a:cs typeface="Times New Roman" pitchFamily="18" charset="0"/>
                <a:sym typeface="Times New Roman" pitchFamily="18" charset="0"/>
              </a:rPr>
              <a:t>One of the most important issues was the lack of a secure vestibule, making it difficult to control who comes in the building and where they go once they get in.  The other condition mentioned was the problems with the circulation and parking on the site, a well as mix of high school and middle school activity areas.</a:t>
            </a:r>
          </a:p>
          <a:p>
            <a:pPr>
              <a:spcBef>
                <a:spcPts val="800"/>
              </a:spcBef>
            </a:pPr>
            <a:endParaRPr lang="en-US" sz="2800">
              <a:latin typeface="Helvetic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750"/>
                                        <p:tgtEl>
                                          <p:spTgt spid="12"/>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Box 26"/>
          <p:cNvSpPr txBox="1">
            <a:spLocks noChangeArrowheads="1"/>
          </p:cNvSpPr>
          <p:nvPr/>
        </p:nvSpPr>
        <p:spPr bwMode="auto">
          <a:xfrm>
            <a:off x="7064375" y="2327275"/>
            <a:ext cx="2867025" cy="646113"/>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Keep 31,000 </a:t>
            </a:r>
          </a:p>
          <a:p>
            <a:pPr algn="ctr"/>
            <a:r>
              <a:rPr lang="en-US" sz="1200" b="1">
                <a:solidFill>
                  <a:schemeClr val="bg1"/>
                </a:solidFill>
                <a:latin typeface="Times New Roman" pitchFamily="18" charset="0"/>
                <a:cs typeface="Times New Roman" pitchFamily="18" charset="0"/>
              </a:rPr>
              <a:t>Gym</a:t>
            </a:r>
            <a:endParaRPr lang="en-US" sz="1200">
              <a:solidFill>
                <a:schemeClr val="bg1"/>
              </a:solidFill>
              <a:latin typeface="Calibri" pitchFamily="34" charset="0"/>
            </a:endParaRPr>
          </a:p>
          <a:p>
            <a:endParaRPr lang="en-US" sz="1200" b="1">
              <a:latin typeface="Times New Roman" pitchFamily="18" charset="0"/>
              <a:cs typeface="Times New Roman" pitchFamily="18" charset="0"/>
            </a:endParaRPr>
          </a:p>
        </p:txBody>
      </p:sp>
      <p:sp>
        <p:nvSpPr>
          <p:cNvPr id="13"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Knox Middle School</a:t>
            </a:r>
          </a:p>
        </p:txBody>
      </p:sp>
      <p:pic>
        <p:nvPicPr>
          <p:cNvPr id="43011" name="Picture 4"/>
          <p:cNvPicPr>
            <a:picLocks noChangeAspect="1"/>
          </p:cNvPicPr>
          <p:nvPr/>
        </p:nvPicPr>
        <p:blipFill>
          <a:blip r:embed="rId2"/>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6A695645-9E5E-4778-8F2E-AB2C3CF4EF96}" type="slidenum">
              <a:rPr lang="en-US"/>
              <a:pPr>
                <a:defRPr/>
              </a:pPr>
              <a:t>29</a:t>
            </a:fld>
            <a:endParaRPr lang="en-US" dirty="0"/>
          </a:p>
        </p:txBody>
      </p:sp>
      <p:pic>
        <p:nvPicPr>
          <p:cNvPr id="43013" name="Picture 14"/>
          <p:cNvPicPr>
            <a:picLocks noChangeAspect="1"/>
          </p:cNvPicPr>
          <p:nvPr/>
        </p:nvPicPr>
        <p:blipFill>
          <a:blip r:embed="rId3">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pic>
        <p:nvPicPr>
          <p:cNvPr id="8" name="Picture 7"/>
          <p:cNvPicPr>
            <a:picLocks noChangeAspect="1"/>
          </p:cNvPicPr>
          <p:nvPr/>
        </p:nvPicPr>
        <p:blipFill>
          <a:blip r:embed="rId4"/>
          <a:srcRect/>
          <a:stretch>
            <a:fillRect/>
          </a:stretch>
        </p:blipFill>
        <p:spPr bwMode="auto">
          <a:xfrm>
            <a:off x="5449888" y="1133475"/>
            <a:ext cx="4889500" cy="5586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the Facility Assessment</a:t>
            </a:r>
          </a:p>
        </p:txBody>
      </p:sp>
      <p:pic>
        <p:nvPicPr>
          <p:cNvPr id="16386" name="Picture 4"/>
          <p:cNvPicPr>
            <a:picLocks noChangeAspect="1"/>
          </p:cNvPicPr>
          <p:nvPr/>
        </p:nvPicPr>
        <p:blipFill>
          <a:blip r:embed="rId2"/>
          <a:srcRect/>
          <a:stretch>
            <a:fillRect/>
          </a:stretch>
        </p:blipFill>
        <p:spPr bwMode="auto">
          <a:xfrm>
            <a:off x="738188" y="6253163"/>
            <a:ext cx="560387" cy="466725"/>
          </a:xfrm>
          <a:prstGeom prst="rect">
            <a:avLst/>
          </a:prstGeom>
          <a:noFill/>
          <a:ln w="9525">
            <a:noFill/>
            <a:miter lim="800000"/>
            <a:headEnd/>
            <a:tailEnd/>
          </a:ln>
        </p:spPr>
      </p:pic>
      <p:sp>
        <p:nvSpPr>
          <p:cNvPr id="14" name="AutoShape 6"/>
          <p:cNvSpPr>
            <a:spLocks/>
          </p:cNvSpPr>
          <p:nvPr/>
        </p:nvSpPr>
        <p:spPr bwMode="auto">
          <a:xfrm>
            <a:off x="6648450" y="1563688"/>
            <a:ext cx="4914900" cy="4867275"/>
          </a:xfrm>
          <a:custGeom>
            <a:avLst/>
            <a:gdLst>
              <a:gd name="T0" fmla="*/ 2457081 w 21600"/>
              <a:gd name="T1" fmla="*/ 2432975 h 21600"/>
              <a:gd name="T2" fmla="*/ 2457081 w 21600"/>
              <a:gd name="T3" fmla="*/ 2432975 h 21600"/>
              <a:gd name="T4" fmla="*/ 2457081 w 21600"/>
              <a:gd name="T5" fmla="*/ 2432975 h 21600"/>
              <a:gd name="T6" fmla="*/ 2457081 w 21600"/>
              <a:gd name="T7" fmla="*/ 24329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sz="2000">
                <a:latin typeface="Helvetica" pitchFamily="34" charset="0"/>
                <a:cs typeface="Times New Roman" pitchFamily="18" charset="0"/>
                <a:sym typeface="Times New Roman" pitchFamily="18" charset="0"/>
              </a:rPr>
              <a:t>The ranking, in conjunction with the gross area, is used to project a potential cost to correct the items identified.</a:t>
            </a:r>
          </a:p>
          <a:p>
            <a:pPr>
              <a:spcBef>
                <a:spcPts val="800"/>
              </a:spcBef>
            </a:pPr>
            <a:endParaRPr lang="en-US" sz="2000">
              <a:latin typeface="Helvetica" pitchFamily="34" charset="0"/>
              <a:cs typeface="Times New Roman" pitchFamily="18" charset="0"/>
              <a:sym typeface="Times New Roman" pitchFamily="18" charset="0"/>
            </a:endParaRPr>
          </a:p>
          <a:p>
            <a:pPr>
              <a:spcBef>
                <a:spcPts val="800"/>
              </a:spcBef>
            </a:pPr>
            <a:endParaRPr lang="en-US" sz="2000">
              <a:latin typeface="Helvetica" pitchFamily="34" charset="0"/>
              <a:cs typeface="Times New Roman" pitchFamily="18" charset="0"/>
              <a:sym typeface="Times New Roman" pitchFamily="18" charset="0"/>
            </a:endParaRPr>
          </a:p>
          <a:p>
            <a:pPr>
              <a:spcBef>
                <a:spcPts val="800"/>
              </a:spcBef>
            </a:pPr>
            <a:r>
              <a:rPr lang="en-US" sz="2000">
                <a:latin typeface="Helvetica" pitchFamily="34" charset="0"/>
                <a:cs typeface="Times New Roman" pitchFamily="18" charset="0"/>
                <a:sym typeface="Times New Roman" pitchFamily="18" charset="0"/>
              </a:rPr>
              <a:t>But, there are a few more things to consider, such as…</a:t>
            </a:r>
          </a:p>
          <a:p>
            <a:pPr>
              <a:spcBef>
                <a:spcPts val="800"/>
              </a:spcBef>
            </a:pPr>
            <a:r>
              <a:rPr lang="en-US" sz="2000">
                <a:latin typeface="Helvetica" pitchFamily="34" charset="0"/>
                <a:cs typeface="Times New Roman" pitchFamily="18" charset="0"/>
                <a:sym typeface="Times New Roman" pitchFamily="18" charset="0"/>
              </a:rPr>
              <a:t>	</a:t>
            </a:r>
            <a:r>
              <a:rPr lang="en-US" sz="2000" b="1" i="1">
                <a:latin typeface="Helvetica" pitchFamily="34" charset="0"/>
                <a:cs typeface="Times New Roman" pitchFamily="18" charset="0"/>
                <a:sym typeface="Times New Roman" pitchFamily="18" charset="0"/>
              </a:rPr>
              <a:t>The utilization of space</a:t>
            </a:r>
          </a:p>
          <a:p>
            <a:pPr>
              <a:spcBef>
                <a:spcPts val="800"/>
              </a:spcBef>
            </a:pPr>
            <a:r>
              <a:rPr lang="en-US" sz="2000" b="1" i="1">
                <a:latin typeface="Helvetica" pitchFamily="34" charset="0"/>
                <a:cs typeface="Times New Roman" pitchFamily="18" charset="0"/>
                <a:sym typeface="Times New Roman" pitchFamily="18" charset="0"/>
              </a:rPr>
              <a:t>	The size of the site</a:t>
            </a:r>
          </a:p>
          <a:p>
            <a:pPr>
              <a:spcBef>
                <a:spcPts val="800"/>
              </a:spcBef>
            </a:pPr>
            <a:r>
              <a:rPr lang="en-US" sz="2000" b="1" i="1">
                <a:latin typeface="Helvetica" pitchFamily="34" charset="0"/>
                <a:cs typeface="Times New Roman" pitchFamily="18" charset="0"/>
                <a:sym typeface="Times New Roman" pitchFamily="18" charset="0"/>
              </a:rPr>
              <a:t>	The age of the building</a:t>
            </a:r>
          </a:p>
          <a:p>
            <a:pPr>
              <a:spcBef>
                <a:spcPts val="800"/>
              </a:spcBef>
            </a:pPr>
            <a:r>
              <a:rPr lang="en-US" sz="2000" b="1" i="1">
                <a:latin typeface="Helvetica" pitchFamily="34" charset="0"/>
                <a:cs typeface="Times New Roman" pitchFamily="18" charset="0"/>
                <a:sym typeface="Times New Roman" pitchFamily="18" charset="0"/>
              </a:rPr>
              <a:t>	The comments from the staff!</a:t>
            </a:r>
          </a:p>
          <a:p>
            <a:pPr>
              <a:spcBef>
                <a:spcPts val="800"/>
              </a:spcBef>
            </a:pPr>
            <a:endParaRPr lang="en-US" sz="2800">
              <a:latin typeface="Helvetica" pitchFamily="34" charset="0"/>
            </a:endParaRPr>
          </a:p>
        </p:txBody>
      </p:sp>
      <p:sp>
        <p:nvSpPr>
          <p:cNvPr id="8" name="Slide Number Placeholder 7">
            <a:extLst>
              <a:ext uri="{FF2B5EF4-FFF2-40B4-BE49-F238E27FC236}"/>
            </a:extLst>
          </p:cNvPr>
          <p:cNvSpPr>
            <a:spLocks noGrp="1"/>
          </p:cNvSpPr>
          <p:nvPr>
            <p:ph type="sldNum" sz="quarter" idx="12"/>
          </p:nvPr>
        </p:nvSpPr>
        <p:spPr/>
        <p:txBody>
          <a:bodyPr/>
          <a:lstStyle/>
          <a:p>
            <a:pPr>
              <a:defRPr/>
            </a:pPr>
            <a:fld id="{536386FA-14A4-4E90-A388-CEE524B19DCF}" type="slidenum">
              <a:rPr lang="en-US"/>
              <a:pPr>
                <a:defRPr/>
              </a:pPr>
              <a:t>3</a:t>
            </a:fld>
            <a:endParaRPr lang="en-US" dirty="0"/>
          </a:p>
        </p:txBody>
      </p:sp>
      <p:pic>
        <p:nvPicPr>
          <p:cNvPr id="16389" name="Picture 15"/>
          <p:cNvPicPr>
            <a:picLocks noChangeAspect="1"/>
          </p:cNvPicPr>
          <p:nvPr/>
        </p:nvPicPr>
        <p:blipFill>
          <a:blip r:embed="rId3">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sp>
        <p:nvSpPr>
          <p:cNvPr id="16390" name="TextBox 17"/>
          <p:cNvSpPr txBox="1">
            <a:spLocks noChangeArrowheads="1"/>
          </p:cNvSpPr>
          <p:nvPr/>
        </p:nvSpPr>
        <p:spPr bwMode="auto">
          <a:xfrm>
            <a:off x="1447800" y="6497638"/>
            <a:ext cx="1079500" cy="246062"/>
          </a:xfrm>
          <a:prstGeom prst="rect">
            <a:avLst/>
          </a:prstGeom>
          <a:noFill/>
          <a:ln w="9525">
            <a:noFill/>
            <a:miter lim="800000"/>
            <a:headEnd/>
            <a:tailEnd/>
          </a:ln>
        </p:spPr>
        <p:txBody>
          <a:bodyPr>
            <a:spAutoFit/>
          </a:bodyPr>
          <a:lstStyle/>
          <a:p>
            <a:r>
              <a:rPr lang="en-US" sz="1000">
                <a:latin typeface="Calibri" pitchFamily="34" charset="0"/>
              </a:rPr>
              <a:t>2017-163</a:t>
            </a:r>
          </a:p>
        </p:txBody>
      </p:sp>
      <p:pic>
        <p:nvPicPr>
          <p:cNvPr id="3" name="Picture 2"/>
          <p:cNvPicPr>
            <a:picLocks noChangeAspect="1"/>
          </p:cNvPicPr>
          <p:nvPr/>
        </p:nvPicPr>
        <p:blipFill>
          <a:blip r:embed="rId4"/>
          <a:srcRect/>
          <a:stretch>
            <a:fillRect/>
          </a:stretch>
        </p:blipFill>
        <p:spPr bwMode="auto">
          <a:xfrm>
            <a:off x="352425" y="1397000"/>
            <a:ext cx="5821363" cy="1744663"/>
          </a:xfrm>
          <a:prstGeom prst="rect">
            <a:avLst/>
          </a:prstGeom>
          <a:noFill/>
          <a:ln w="9525">
            <a:noFill/>
            <a:miter lim="800000"/>
            <a:headEnd/>
            <a:tailEnd/>
          </a:ln>
        </p:spPr>
      </p:pic>
      <p:pic>
        <p:nvPicPr>
          <p:cNvPr id="4" name="Picture 3"/>
          <p:cNvPicPr>
            <a:picLocks noChangeAspect="1"/>
          </p:cNvPicPr>
          <p:nvPr/>
        </p:nvPicPr>
        <p:blipFill>
          <a:blip r:embed="rId5"/>
          <a:srcRect/>
          <a:stretch>
            <a:fillRect/>
          </a:stretch>
        </p:blipFill>
        <p:spPr bwMode="auto">
          <a:xfrm>
            <a:off x="303213" y="3195638"/>
            <a:ext cx="2720975" cy="601662"/>
          </a:xfrm>
          <a:prstGeom prst="rect">
            <a:avLst/>
          </a:prstGeom>
          <a:noFill/>
          <a:ln w="9525">
            <a:noFill/>
            <a:miter lim="800000"/>
            <a:headEnd/>
            <a:tailEnd/>
          </a:ln>
        </p:spPr>
      </p:pic>
      <p:sp>
        <p:nvSpPr>
          <p:cNvPr id="2" name="Rectangle: Rounded Corners 1">
            <a:extLst>
              <a:ext uri="{FF2B5EF4-FFF2-40B4-BE49-F238E27FC236}"/>
            </a:extLst>
          </p:cNvPr>
          <p:cNvSpPr/>
          <p:nvPr/>
        </p:nvSpPr>
        <p:spPr>
          <a:xfrm>
            <a:off x="4926013" y="2120900"/>
            <a:ext cx="998537" cy="5556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wipe(left)">
                                      <p:cBhvr>
                                        <p:cTn id="19" dur="500"/>
                                        <p:tgtEl>
                                          <p:spTgt spid="14">
                                            <p:txEl>
                                              <p:pRg st="0" end="0"/>
                                            </p:txEl>
                                          </p:spTgt>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75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wipe(left)">
                                      <p:cBhvr>
                                        <p:cTn id="28" dur="500"/>
                                        <p:tgtEl>
                                          <p:spTgt spid="1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animEffect transition="in" filter="wipe(left)">
                                      <p:cBhvr>
                                        <p:cTn id="33" dur="500"/>
                                        <p:tgtEl>
                                          <p:spTgt spid="1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4">
                                            <p:txEl>
                                              <p:pRg st="5" end="5"/>
                                            </p:txEl>
                                          </p:spTgt>
                                        </p:tgtEl>
                                        <p:attrNameLst>
                                          <p:attrName>style.visibility</p:attrName>
                                        </p:attrNameLst>
                                      </p:cBhvr>
                                      <p:to>
                                        <p:strVal val="visible"/>
                                      </p:to>
                                    </p:set>
                                    <p:animEffect transition="in" filter="wipe(left)">
                                      <p:cBhvr>
                                        <p:cTn id="38" dur="500"/>
                                        <p:tgtEl>
                                          <p:spTgt spid="1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4">
                                            <p:txEl>
                                              <p:pRg st="6" end="6"/>
                                            </p:txEl>
                                          </p:spTgt>
                                        </p:tgtEl>
                                        <p:attrNameLst>
                                          <p:attrName>style.visibility</p:attrName>
                                        </p:attrNameLst>
                                      </p:cBhvr>
                                      <p:to>
                                        <p:strVal val="visible"/>
                                      </p:to>
                                    </p:set>
                                    <p:animEffect transition="in" filter="wipe(left)">
                                      <p:cBhvr>
                                        <p:cTn id="43" dur="500"/>
                                        <p:tgtEl>
                                          <p:spTgt spid="14">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4">
                                            <p:txEl>
                                              <p:pRg st="7" end="7"/>
                                            </p:txEl>
                                          </p:spTgt>
                                        </p:tgtEl>
                                        <p:attrNameLst>
                                          <p:attrName>style.visibility</p:attrName>
                                        </p:attrNameLst>
                                      </p:cBhvr>
                                      <p:to>
                                        <p:strVal val="visible"/>
                                      </p:to>
                                    </p:set>
                                    <p:animEffect transition="in" filter="wipe(left)">
                                      <p:cBhvr>
                                        <p:cTn id="48"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uiExpand="1" build="p" autoUpdateAnimBg="0"/>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26"/>
          <p:cNvSpPr txBox="1">
            <a:spLocks noChangeArrowheads="1"/>
          </p:cNvSpPr>
          <p:nvPr/>
        </p:nvSpPr>
        <p:spPr bwMode="auto">
          <a:xfrm>
            <a:off x="7064375" y="2327275"/>
            <a:ext cx="2867025" cy="646113"/>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Keep 31,000 </a:t>
            </a:r>
          </a:p>
          <a:p>
            <a:pPr algn="ctr"/>
            <a:r>
              <a:rPr lang="en-US" sz="1200" b="1">
                <a:solidFill>
                  <a:schemeClr val="bg1"/>
                </a:solidFill>
                <a:latin typeface="Times New Roman" pitchFamily="18" charset="0"/>
                <a:cs typeface="Times New Roman" pitchFamily="18" charset="0"/>
              </a:rPr>
              <a:t>Gym</a:t>
            </a:r>
            <a:endParaRPr lang="en-US" sz="1200">
              <a:solidFill>
                <a:schemeClr val="bg1"/>
              </a:solidFill>
              <a:latin typeface="Calibri" pitchFamily="34" charset="0"/>
            </a:endParaRPr>
          </a:p>
          <a:p>
            <a:endParaRPr lang="en-US" sz="1200" b="1">
              <a:latin typeface="Times New Roman" pitchFamily="18" charset="0"/>
              <a:cs typeface="Times New Roman" pitchFamily="18" charset="0"/>
            </a:endParaRPr>
          </a:p>
        </p:txBody>
      </p:sp>
      <p:sp>
        <p:nvSpPr>
          <p:cNvPr id="13"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Knox Middle School</a:t>
            </a:r>
          </a:p>
        </p:txBody>
      </p:sp>
      <p:pic>
        <p:nvPicPr>
          <p:cNvPr id="44035" name="Picture 4"/>
          <p:cNvPicPr>
            <a:picLocks noChangeAspect="1"/>
          </p:cNvPicPr>
          <p:nvPr/>
        </p:nvPicPr>
        <p:blipFill>
          <a:blip r:embed="rId2"/>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CBF55722-2171-405B-BB2F-642C8C87BF54}" type="slidenum">
              <a:rPr lang="en-US"/>
              <a:pPr>
                <a:defRPr/>
              </a:pPr>
              <a:t>30</a:t>
            </a:fld>
            <a:endParaRPr lang="en-US" dirty="0"/>
          </a:p>
        </p:txBody>
      </p:sp>
      <p:pic>
        <p:nvPicPr>
          <p:cNvPr id="44037" name="Picture 14"/>
          <p:cNvPicPr>
            <a:picLocks noChangeAspect="1"/>
          </p:cNvPicPr>
          <p:nvPr/>
        </p:nvPicPr>
        <p:blipFill>
          <a:blip r:embed="rId3">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grpSp>
        <p:nvGrpSpPr>
          <p:cNvPr id="44038" name="Group 8"/>
          <p:cNvGrpSpPr>
            <a:grpSpLocks/>
          </p:cNvGrpSpPr>
          <p:nvPr/>
        </p:nvGrpSpPr>
        <p:grpSpPr bwMode="auto">
          <a:xfrm>
            <a:off x="1976438" y="1660525"/>
            <a:ext cx="9988550" cy="2378075"/>
            <a:chOff x="838200" y="2063222"/>
            <a:chExt cx="10997109" cy="2617633"/>
          </a:xfrm>
        </p:grpSpPr>
        <p:pic>
          <p:nvPicPr>
            <p:cNvPr id="44041" name="Picture 5"/>
            <p:cNvPicPr>
              <a:picLocks noChangeAspect="1"/>
            </p:cNvPicPr>
            <p:nvPr/>
          </p:nvPicPr>
          <p:blipFill>
            <a:blip r:embed="rId4"/>
            <a:srcRect t="70309"/>
            <a:stretch>
              <a:fillRect/>
            </a:stretch>
          </p:blipFill>
          <p:spPr bwMode="auto">
            <a:xfrm>
              <a:off x="838200" y="3497281"/>
              <a:ext cx="10997109" cy="1183574"/>
            </a:xfrm>
            <a:prstGeom prst="rect">
              <a:avLst/>
            </a:prstGeom>
            <a:noFill/>
            <a:ln w="9525">
              <a:noFill/>
              <a:miter lim="800000"/>
              <a:headEnd/>
              <a:tailEnd/>
            </a:ln>
          </p:spPr>
        </p:pic>
        <p:pic>
          <p:nvPicPr>
            <p:cNvPr id="44042" name="Picture 7"/>
            <p:cNvPicPr>
              <a:picLocks noChangeAspect="1"/>
            </p:cNvPicPr>
            <p:nvPr/>
          </p:nvPicPr>
          <p:blipFill>
            <a:blip r:embed="rId4"/>
            <a:srcRect b="63770"/>
            <a:stretch>
              <a:fillRect/>
            </a:stretch>
          </p:blipFill>
          <p:spPr bwMode="auto">
            <a:xfrm>
              <a:off x="838200" y="2063222"/>
              <a:ext cx="10997109" cy="1444324"/>
            </a:xfrm>
            <a:prstGeom prst="rect">
              <a:avLst/>
            </a:prstGeom>
            <a:noFill/>
            <a:ln w="9525">
              <a:noFill/>
              <a:miter lim="800000"/>
              <a:headEnd/>
              <a:tailEnd/>
            </a:ln>
          </p:spPr>
        </p:pic>
      </p:grpSp>
      <p:sp>
        <p:nvSpPr>
          <p:cNvPr id="18" name="Arrow: Down 17">
            <a:extLst>
              <a:ext uri="{FF2B5EF4-FFF2-40B4-BE49-F238E27FC236}"/>
            </a:extLst>
          </p:cNvPr>
          <p:cNvSpPr/>
          <p:nvPr/>
        </p:nvSpPr>
        <p:spPr>
          <a:xfrm>
            <a:off x="8124825" y="1273175"/>
            <a:ext cx="655638" cy="831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AutoShape 6"/>
          <p:cNvSpPr>
            <a:spLocks/>
          </p:cNvSpPr>
          <p:nvPr/>
        </p:nvSpPr>
        <p:spPr bwMode="auto">
          <a:xfrm>
            <a:off x="684213" y="4154488"/>
            <a:ext cx="9247187" cy="2085975"/>
          </a:xfrm>
          <a:custGeom>
            <a:avLst/>
            <a:gdLst>
              <a:gd name="T0" fmla="*/ 4623560 w 21600"/>
              <a:gd name="T1" fmla="*/ 1043134 h 21600"/>
              <a:gd name="T2" fmla="*/ 4623560 w 21600"/>
              <a:gd name="T3" fmla="*/ 1043134 h 21600"/>
              <a:gd name="T4" fmla="*/ 4623560 w 21600"/>
              <a:gd name="T5" fmla="*/ 1043134 h 21600"/>
              <a:gd name="T6" fmla="*/ 4623560 w 21600"/>
              <a:gd name="T7" fmla="*/ 104313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sz="2000">
                <a:latin typeface="Helvetica" pitchFamily="34" charset="0"/>
                <a:cs typeface="Times New Roman" pitchFamily="18" charset="0"/>
                <a:sym typeface="Times New Roman" pitchFamily="18" charset="0"/>
              </a:rPr>
              <a:t>The projected costs to correct the items noted, with the exception of the mechanical, electrical and plumbing is approximately $2.4 million.  Of that we would project approximately 10% or $240,000 of critical items.  These would include creation of a secure vestibule, carpet and finishes, and site conditions.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P spid="1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8"/>
          <p:cNvPicPr>
            <a:picLocks noChangeAspect="1"/>
          </p:cNvPicPr>
          <p:nvPr/>
        </p:nvPicPr>
        <p:blipFill>
          <a:blip r:embed="rId2"/>
          <a:srcRect/>
          <a:stretch>
            <a:fillRect/>
          </a:stretch>
        </p:blipFill>
        <p:spPr bwMode="auto">
          <a:xfrm>
            <a:off x="3868738" y="1408113"/>
            <a:ext cx="6853237" cy="4818062"/>
          </a:xfrm>
          <a:prstGeom prst="rect">
            <a:avLst/>
          </a:prstGeom>
          <a:noFill/>
          <a:ln w="9525">
            <a:noFill/>
            <a:miter lim="800000"/>
            <a:headEnd/>
            <a:tailEnd/>
          </a:ln>
        </p:spPr>
      </p:pic>
      <p:sp>
        <p:nvSpPr>
          <p:cNvPr id="45058" name="TextBox 26"/>
          <p:cNvSpPr txBox="1">
            <a:spLocks noChangeArrowheads="1"/>
          </p:cNvSpPr>
          <p:nvPr/>
        </p:nvSpPr>
        <p:spPr bwMode="auto">
          <a:xfrm>
            <a:off x="7064375" y="2327275"/>
            <a:ext cx="2867025" cy="646113"/>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Keep 31,000 </a:t>
            </a:r>
          </a:p>
          <a:p>
            <a:pPr algn="ctr"/>
            <a:r>
              <a:rPr lang="en-US" sz="1200" b="1">
                <a:solidFill>
                  <a:schemeClr val="bg1"/>
                </a:solidFill>
                <a:latin typeface="Times New Roman" pitchFamily="18" charset="0"/>
                <a:cs typeface="Times New Roman" pitchFamily="18" charset="0"/>
              </a:rPr>
              <a:t>Gym</a:t>
            </a:r>
            <a:endParaRPr lang="en-US" sz="1200">
              <a:solidFill>
                <a:schemeClr val="bg1"/>
              </a:solidFill>
              <a:latin typeface="Calibri" pitchFamily="34" charset="0"/>
            </a:endParaRPr>
          </a:p>
          <a:p>
            <a:endParaRPr lang="en-US" sz="1200" b="1">
              <a:latin typeface="Times New Roman" pitchFamily="18" charset="0"/>
              <a:cs typeface="Times New Roman" pitchFamily="18" charset="0"/>
            </a:endParaRPr>
          </a:p>
        </p:txBody>
      </p:sp>
      <p:sp>
        <p:nvSpPr>
          <p:cNvPr id="13"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Knox High School</a:t>
            </a:r>
          </a:p>
        </p:txBody>
      </p:sp>
      <p:pic>
        <p:nvPicPr>
          <p:cNvPr id="45060" name="Picture 4"/>
          <p:cNvPicPr>
            <a:picLocks noChangeAspect="1"/>
          </p:cNvPicPr>
          <p:nvPr/>
        </p:nvPicPr>
        <p:blipFill>
          <a:blip r:embed="rId3"/>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8D4BF516-1B50-454E-995F-42FA816A4D95}" type="slidenum">
              <a:rPr lang="en-US"/>
              <a:pPr>
                <a:defRPr/>
              </a:pPr>
              <a:t>31</a:t>
            </a:fld>
            <a:endParaRPr lang="en-US" dirty="0"/>
          </a:p>
        </p:txBody>
      </p:sp>
      <p:sp>
        <p:nvSpPr>
          <p:cNvPr id="18" name="Arrow: Down 17">
            <a:extLst>
              <a:ext uri="{FF2B5EF4-FFF2-40B4-BE49-F238E27FC236}"/>
            </a:extLst>
          </p:cNvPr>
          <p:cNvSpPr/>
          <p:nvPr/>
        </p:nvSpPr>
        <p:spPr>
          <a:xfrm rot="16200000">
            <a:off x="2997994" y="5183982"/>
            <a:ext cx="655637" cy="831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5063" name="Picture 14"/>
          <p:cNvPicPr>
            <a:picLocks noChangeAspect="1"/>
          </p:cNvPicPr>
          <p:nvPr/>
        </p:nvPicPr>
        <p:blipFill>
          <a:blip r:embed="rId4">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26"/>
          <p:cNvSpPr txBox="1">
            <a:spLocks noChangeArrowheads="1"/>
          </p:cNvSpPr>
          <p:nvPr/>
        </p:nvSpPr>
        <p:spPr bwMode="auto">
          <a:xfrm>
            <a:off x="7064375" y="2327275"/>
            <a:ext cx="2867025" cy="646113"/>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Keep 31,000 </a:t>
            </a:r>
          </a:p>
          <a:p>
            <a:pPr algn="ctr"/>
            <a:r>
              <a:rPr lang="en-US" sz="1200" b="1">
                <a:solidFill>
                  <a:schemeClr val="bg1"/>
                </a:solidFill>
                <a:latin typeface="Times New Roman" pitchFamily="18" charset="0"/>
                <a:cs typeface="Times New Roman" pitchFamily="18" charset="0"/>
              </a:rPr>
              <a:t>Gym</a:t>
            </a:r>
            <a:endParaRPr lang="en-US" sz="1200">
              <a:solidFill>
                <a:schemeClr val="bg1"/>
              </a:solidFill>
              <a:latin typeface="Calibri" pitchFamily="34" charset="0"/>
            </a:endParaRPr>
          </a:p>
          <a:p>
            <a:endParaRPr lang="en-US" sz="1200" b="1">
              <a:latin typeface="Times New Roman" pitchFamily="18" charset="0"/>
              <a:cs typeface="Times New Roman" pitchFamily="18" charset="0"/>
            </a:endParaRPr>
          </a:p>
        </p:txBody>
      </p:sp>
      <p:pic>
        <p:nvPicPr>
          <p:cNvPr id="46082" name="Picture 4"/>
          <p:cNvPicPr>
            <a:picLocks noChangeAspect="1"/>
          </p:cNvPicPr>
          <p:nvPr/>
        </p:nvPicPr>
        <p:blipFill>
          <a:blip r:embed="rId2"/>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64E96333-3CC9-4F22-B054-15D55FC05B17}" type="slidenum">
              <a:rPr lang="en-US"/>
              <a:pPr>
                <a:defRPr/>
              </a:pPr>
              <a:t>32</a:t>
            </a:fld>
            <a:endParaRPr lang="en-US" dirty="0"/>
          </a:p>
        </p:txBody>
      </p:sp>
      <p:pic>
        <p:nvPicPr>
          <p:cNvPr id="46084" name="Picture 14"/>
          <p:cNvPicPr>
            <a:picLocks noChangeAspect="1"/>
          </p:cNvPicPr>
          <p:nvPr/>
        </p:nvPicPr>
        <p:blipFill>
          <a:blip r:embed="rId3">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sp>
        <p:nvSpPr>
          <p:cNvPr id="9" name="AutoShape 6"/>
          <p:cNvSpPr>
            <a:spLocks/>
          </p:cNvSpPr>
          <p:nvPr/>
        </p:nvSpPr>
        <p:spPr bwMode="auto">
          <a:xfrm>
            <a:off x="407988" y="4202113"/>
            <a:ext cx="3308350" cy="2085975"/>
          </a:xfrm>
          <a:custGeom>
            <a:avLst/>
            <a:gdLst>
              <a:gd name="T0" fmla="*/ 1654475 w 21600"/>
              <a:gd name="T1" fmla="*/ 1043134 h 21600"/>
              <a:gd name="T2" fmla="*/ 1654475 w 21600"/>
              <a:gd name="T3" fmla="*/ 1043134 h 21600"/>
              <a:gd name="T4" fmla="*/ 1654475 w 21600"/>
              <a:gd name="T5" fmla="*/ 1043134 h 21600"/>
              <a:gd name="T6" fmla="*/ 1654475 w 21600"/>
              <a:gd name="T7" fmla="*/ 104313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sz="2000">
                <a:latin typeface="Helvetica" pitchFamily="34" charset="0"/>
                <a:cs typeface="Times New Roman" pitchFamily="18" charset="0"/>
                <a:sym typeface="Times New Roman" pitchFamily="18" charset="0"/>
              </a:rPr>
              <a:t>The High School scored the lowest of the 3 Knox facilities.</a:t>
            </a:r>
          </a:p>
          <a:p>
            <a:pPr>
              <a:spcBef>
                <a:spcPts val="800"/>
              </a:spcBef>
            </a:pPr>
            <a:endParaRPr lang="en-US" sz="2000">
              <a:latin typeface="Helvetica" pitchFamily="34" charset="0"/>
              <a:cs typeface="Times New Roman" pitchFamily="18" charset="0"/>
              <a:sym typeface="Times New Roman" pitchFamily="18" charset="0"/>
            </a:endParaRPr>
          </a:p>
        </p:txBody>
      </p:sp>
      <p:sp>
        <p:nvSpPr>
          <p:cNvPr id="46086"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Knox High School</a:t>
            </a:r>
          </a:p>
        </p:txBody>
      </p:sp>
      <p:grpSp>
        <p:nvGrpSpPr>
          <p:cNvPr id="46087" name="Group 2"/>
          <p:cNvGrpSpPr>
            <a:grpSpLocks/>
          </p:cNvGrpSpPr>
          <p:nvPr/>
        </p:nvGrpSpPr>
        <p:grpSpPr bwMode="auto">
          <a:xfrm>
            <a:off x="1808163" y="1365250"/>
            <a:ext cx="10042525" cy="2592388"/>
            <a:chOff x="1807977" y="1550361"/>
            <a:chExt cx="10042758" cy="2591443"/>
          </a:xfrm>
        </p:grpSpPr>
        <p:pic>
          <p:nvPicPr>
            <p:cNvPr id="46089" name="Picture 3"/>
            <p:cNvPicPr>
              <a:picLocks noChangeAspect="1"/>
            </p:cNvPicPr>
            <p:nvPr/>
          </p:nvPicPr>
          <p:blipFill>
            <a:blip r:embed="rId4"/>
            <a:srcRect t="73180" b="243"/>
            <a:stretch>
              <a:fillRect/>
            </a:stretch>
          </p:blipFill>
          <p:spPr bwMode="auto">
            <a:xfrm>
              <a:off x="1807977" y="2913467"/>
              <a:ext cx="10042757" cy="1228337"/>
            </a:xfrm>
            <a:prstGeom prst="rect">
              <a:avLst/>
            </a:prstGeom>
            <a:noFill/>
            <a:ln w="9525">
              <a:noFill/>
              <a:miter lim="800000"/>
              <a:headEnd/>
              <a:tailEnd/>
            </a:ln>
          </p:spPr>
        </p:pic>
        <p:pic>
          <p:nvPicPr>
            <p:cNvPr id="46090" name="Picture 11"/>
            <p:cNvPicPr>
              <a:picLocks noChangeAspect="1"/>
            </p:cNvPicPr>
            <p:nvPr/>
          </p:nvPicPr>
          <p:blipFill>
            <a:blip r:embed="rId4"/>
            <a:srcRect t="2" b="70425"/>
            <a:stretch>
              <a:fillRect/>
            </a:stretch>
          </p:blipFill>
          <p:spPr bwMode="auto">
            <a:xfrm>
              <a:off x="1807978" y="1550361"/>
              <a:ext cx="10042757" cy="1366744"/>
            </a:xfrm>
            <a:prstGeom prst="rect">
              <a:avLst/>
            </a:prstGeom>
            <a:noFill/>
            <a:ln w="9525">
              <a:noFill/>
              <a:miter lim="800000"/>
              <a:headEnd/>
              <a:tailEnd/>
            </a:ln>
          </p:spPr>
        </p:pic>
      </p:grpSp>
      <p:sp>
        <p:nvSpPr>
          <p:cNvPr id="18" name="Arrow: Down 17">
            <a:extLst>
              <a:ext uri="{FF2B5EF4-FFF2-40B4-BE49-F238E27FC236}"/>
            </a:extLst>
          </p:cNvPr>
          <p:cNvSpPr/>
          <p:nvPr/>
        </p:nvSpPr>
        <p:spPr>
          <a:xfrm>
            <a:off x="6829425" y="1365250"/>
            <a:ext cx="655638" cy="83343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Box 26"/>
          <p:cNvSpPr txBox="1">
            <a:spLocks noChangeArrowheads="1"/>
          </p:cNvSpPr>
          <p:nvPr/>
        </p:nvSpPr>
        <p:spPr bwMode="auto">
          <a:xfrm>
            <a:off x="7064375" y="2327275"/>
            <a:ext cx="2867025" cy="646113"/>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Keep 31,000 </a:t>
            </a:r>
          </a:p>
          <a:p>
            <a:pPr algn="ctr"/>
            <a:r>
              <a:rPr lang="en-US" sz="1200" b="1">
                <a:solidFill>
                  <a:schemeClr val="bg1"/>
                </a:solidFill>
                <a:latin typeface="Times New Roman" pitchFamily="18" charset="0"/>
                <a:cs typeface="Times New Roman" pitchFamily="18" charset="0"/>
              </a:rPr>
              <a:t>Gym</a:t>
            </a:r>
            <a:endParaRPr lang="en-US" sz="1200">
              <a:solidFill>
                <a:schemeClr val="bg1"/>
              </a:solidFill>
              <a:latin typeface="Calibri" pitchFamily="34" charset="0"/>
            </a:endParaRPr>
          </a:p>
          <a:p>
            <a:endParaRPr lang="en-US" sz="1200" b="1">
              <a:latin typeface="Times New Roman" pitchFamily="18" charset="0"/>
              <a:cs typeface="Times New Roman" pitchFamily="18" charset="0"/>
            </a:endParaRPr>
          </a:p>
        </p:txBody>
      </p:sp>
      <p:pic>
        <p:nvPicPr>
          <p:cNvPr id="47106" name="Picture 4"/>
          <p:cNvPicPr>
            <a:picLocks noChangeAspect="1"/>
          </p:cNvPicPr>
          <p:nvPr/>
        </p:nvPicPr>
        <p:blipFill>
          <a:blip r:embed="rId2"/>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2FDDB576-E9AF-4E5E-9DC0-D64B5ABF4A63}" type="slidenum">
              <a:rPr lang="en-US"/>
              <a:pPr>
                <a:defRPr/>
              </a:pPr>
              <a:t>33</a:t>
            </a:fld>
            <a:endParaRPr lang="en-US" dirty="0"/>
          </a:p>
        </p:txBody>
      </p:sp>
      <p:pic>
        <p:nvPicPr>
          <p:cNvPr id="47108" name="Picture 14"/>
          <p:cNvPicPr>
            <a:picLocks noChangeAspect="1"/>
          </p:cNvPicPr>
          <p:nvPr/>
        </p:nvPicPr>
        <p:blipFill>
          <a:blip r:embed="rId3">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sp>
        <p:nvSpPr>
          <p:cNvPr id="9" name="AutoShape 6"/>
          <p:cNvSpPr>
            <a:spLocks/>
          </p:cNvSpPr>
          <p:nvPr/>
        </p:nvSpPr>
        <p:spPr bwMode="auto">
          <a:xfrm>
            <a:off x="577850" y="1720850"/>
            <a:ext cx="3808413" cy="2087563"/>
          </a:xfrm>
          <a:custGeom>
            <a:avLst/>
            <a:gdLst>
              <a:gd name="T0" fmla="*/ 1904218 w 21600"/>
              <a:gd name="T1" fmla="*/ 1043134 h 21600"/>
              <a:gd name="T2" fmla="*/ 1904218 w 21600"/>
              <a:gd name="T3" fmla="*/ 1043134 h 21600"/>
              <a:gd name="T4" fmla="*/ 1904218 w 21600"/>
              <a:gd name="T5" fmla="*/ 1043134 h 21600"/>
              <a:gd name="T6" fmla="*/ 1904218 w 21600"/>
              <a:gd name="T7" fmla="*/ 104313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sz="2000">
                <a:latin typeface="Helvetica" pitchFamily="34" charset="0"/>
                <a:cs typeface="Times New Roman" pitchFamily="18" charset="0"/>
                <a:sym typeface="Times New Roman" pitchFamily="18" charset="0"/>
              </a:rPr>
              <a:t>There are issues with the exterior walls and water penetration, as well as the bowing of the exterior walls of the pool and gym that contribute to the ongoing deterioration of the exterior masonry.</a:t>
            </a:r>
          </a:p>
          <a:p>
            <a:pPr>
              <a:spcBef>
                <a:spcPts val="800"/>
              </a:spcBef>
            </a:pPr>
            <a:endParaRPr lang="en-US" sz="2000">
              <a:latin typeface="Helvetica" pitchFamily="34" charset="0"/>
              <a:cs typeface="Times New Roman" pitchFamily="18" charset="0"/>
              <a:sym typeface="Times New Roman" pitchFamily="18" charset="0"/>
            </a:endParaRPr>
          </a:p>
        </p:txBody>
      </p:sp>
      <p:sp>
        <p:nvSpPr>
          <p:cNvPr id="47110"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Knox High School</a:t>
            </a:r>
          </a:p>
        </p:txBody>
      </p:sp>
      <p:pic>
        <p:nvPicPr>
          <p:cNvPr id="2" name="Picture 1"/>
          <p:cNvPicPr>
            <a:picLocks noChangeAspect="1"/>
          </p:cNvPicPr>
          <p:nvPr/>
        </p:nvPicPr>
        <p:blipFill>
          <a:blip r:embed="rId4"/>
          <a:srcRect/>
          <a:stretch>
            <a:fillRect/>
          </a:stretch>
        </p:blipFill>
        <p:spPr bwMode="auto">
          <a:xfrm>
            <a:off x="4386263" y="1258888"/>
            <a:ext cx="7335837" cy="3532187"/>
          </a:xfrm>
          <a:prstGeom prst="rect">
            <a:avLst/>
          </a:prstGeom>
          <a:noFill/>
          <a:ln w="9525">
            <a:noFill/>
            <a:miter lim="800000"/>
            <a:headEnd/>
            <a:tailEnd/>
          </a:ln>
        </p:spPr>
      </p:pic>
      <p:pic>
        <p:nvPicPr>
          <p:cNvPr id="6" name="Picture 5"/>
          <p:cNvPicPr>
            <a:picLocks noChangeAspect="1"/>
          </p:cNvPicPr>
          <p:nvPr/>
        </p:nvPicPr>
        <p:blipFill>
          <a:blip r:embed="rId5"/>
          <a:srcRect/>
          <a:stretch>
            <a:fillRect/>
          </a:stretch>
        </p:blipFill>
        <p:spPr bwMode="auto">
          <a:xfrm>
            <a:off x="577850" y="4090988"/>
            <a:ext cx="8559800" cy="19097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26"/>
          <p:cNvSpPr txBox="1">
            <a:spLocks noChangeArrowheads="1"/>
          </p:cNvSpPr>
          <p:nvPr/>
        </p:nvSpPr>
        <p:spPr bwMode="auto">
          <a:xfrm>
            <a:off x="7064375" y="2327275"/>
            <a:ext cx="2867025" cy="646113"/>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Keep 31,000 </a:t>
            </a:r>
          </a:p>
          <a:p>
            <a:pPr algn="ctr"/>
            <a:r>
              <a:rPr lang="en-US" sz="1200" b="1">
                <a:solidFill>
                  <a:schemeClr val="bg1"/>
                </a:solidFill>
                <a:latin typeface="Times New Roman" pitchFamily="18" charset="0"/>
                <a:cs typeface="Times New Roman" pitchFamily="18" charset="0"/>
              </a:rPr>
              <a:t>Gym</a:t>
            </a:r>
            <a:endParaRPr lang="en-US" sz="1200">
              <a:solidFill>
                <a:schemeClr val="bg1"/>
              </a:solidFill>
              <a:latin typeface="Calibri" pitchFamily="34" charset="0"/>
            </a:endParaRPr>
          </a:p>
          <a:p>
            <a:endParaRPr lang="en-US" sz="1200" b="1">
              <a:latin typeface="Times New Roman" pitchFamily="18" charset="0"/>
              <a:cs typeface="Times New Roman" pitchFamily="18" charset="0"/>
            </a:endParaRPr>
          </a:p>
        </p:txBody>
      </p:sp>
      <p:pic>
        <p:nvPicPr>
          <p:cNvPr id="48130" name="Picture 4"/>
          <p:cNvPicPr>
            <a:picLocks noChangeAspect="1"/>
          </p:cNvPicPr>
          <p:nvPr/>
        </p:nvPicPr>
        <p:blipFill>
          <a:blip r:embed="rId2"/>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73767AFB-6549-4E52-B15B-4BBF1E7FDF64}" type="slidenum">
              <a:rPr lang="en-US"/>
              <a:pPr>
                <a:defRPr/>
              </a:pPr>
              <a:t>34</a:t>
            </a:fld>
            <a:endParaRPr lang="en-US" dirty="0"/>
          </a:p>
        </p:txBody>
      </p:sp>
      <p:pic>
        <p:nvPicPr>
          <p:cNvPr id="48132" name="Picture 14"/>
          <p:cNvPicPr>
            <a:picLocks noChangeAspect="1"/>
          </p:cNvPicPr>
          <p:nvPr/>
        </p:nvPicPr>
        <p:blipFill>
          <a:blip r:embed="rId3">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sp>
        <p:nvSpPr>
          <p:cNvPr id="48133"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Knox High School</a:t>
            </a:r>
          </a:p>
        </p:txBody>
      </p:sp>
      <p:pic>
        <p:nvPicPr>
          <p:cNvPr id="3" name="Picture 2"/>
          <p:cNvPicPr>
            <a:picLocks noChangeAspect="1"/>
          </p:cNvPicPr>
          <p:nvPr/>
        </p:nvPicPr>
        <p:blipFill>
          <a:blip r:embed="rId4"/>
          <a:srcRect/>
          <a:stretch>
            <a:fillRect/>
          </a:stretch>
        </p:blipFill>
        <p:spPr bwMode="auto">
          <a:xfrm>
            <a:off x="2200275" y="1258888"/>
            <a:ext cx="9555163" cy="4117975"/>
          </a:xfrm>
          <a:prstGeom prst="rect">
            <a:avLst/>
          </a:prstGeom>
          <a:noFill/>
          <a:ln w="9525">
            <a:noFill/>
            <a:miter lim="800000"/>
            <a:headEnd/>
            <a:tailEnd/>
          </a:ln>
        </p:spPr>
      </p:pic>
      <p:sp>
        <p:nvSpPr>
          <p:cNvPr id="9" name="AutoShape 6"/>
          <p:cNvSpPr>
            <a:spLocks/>
          </p:cNvSpPr>
          <p:nvPr/>
        </p:nvSpPr>
        <p:spPr bwMode="auto">
          <a:xfrm>
            <a:off x="779463" y="2232025"/>
            <a:ext cx="3808412" cy="2085975"/>
          </a:xfrm>
          <a:custGeom>
            <a:avLst/>
            <a:gdLst>
              <a:gd name="T0" fmla="*/ 1904218 w 21600"/>
              <a:gd name="T1" fmla="*/ 1043134 h 21600"/>
              <a:gd name="T2" fmla="*/ 1904218 w 21600"/>
              <a:gd name="T3" fmla="*/ 1043134 h 21600"/>
              <a:gd name="T4" fmla="*/ 1904218 w 21600"/>
              <a:gd name="T5" fmla="*/ 1043134 h 21600"/>
              <a:gd name="T6" fmla="*/ 1904218 w 21600"/>
              <a:gd name="T7" fmla="*/ 104313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sz="2000">
                <a:latin typeface="Helvetica" pitchFamily="34" charset="0"/>
                <a:cs typeface="Times New Roman" pitchFamily="18" charset="0"/>
                <a:sym typeface="Times New Roman" pitchFamily="18" charset="0"/>
              </a:rPr>
              <a:t>The aluminum pool tank is near failure, and the only alternative is to totally replace the pool and pool equipment. </a:t>
            </a:r>
          </a:p>
          <a:p>
            <a:pPr>
              <a:spcBef>
                <a:spcPts val="800"/>
              </a:spcBef>
            </a:pPr>
            <a:r>
              <a:rPr lang="en-US" sz="2000">
                <a:latin typeface="Helvetica" pitchFamily="34" charset="0"/>
                <a:cs typeface="Times New Roman" pitchFamily="18" charset="0"/>
                <a:sym typeface="Times New Roman" pitchFamily="18" charset="0"/>
              </a:rPr>
              <a:t>The roof will need to be totally replaced as well. </a:t>
            </a:r>
          </a:p>
          <a:p>
            <a:pPr>
              <a:spcBef>
                <a:spcPts val="800"/>
              </a:spcBef>
            </a:pPr>
            <a:endParaRPr lang="en-US" sz="2000">
              <a:latin typeface="Helvetica" pitchFamily="34" charset="0"/>
              <a:cs typeface="Times New Roman" pitchFamily="18" charset="0"/>
              <a:sym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3" name="Group 9"/>
          <p:cNvGrpSpPr>
            <a:grpSpLocks/>
          </p:cNvGrpSpPr>
          <p:nvPr/>
        </p:nvGrpSpPr>
        <p:grpSpPr bwMode="auto">
          <a:xfrm>
            <a:off x="1808163" y="1365250"/>
            <a:ext cx="10042525" cy="2592388"/>
            <a:chOff x="1807977" y="1550361"/>
            <a:chExt cx="10042758" cy="2591443"/>
          </a:xfrm>
        </p:grpSpPr>
        <p:pic>
          <p:nvPicPr>
            <p:cNvPr id="49161" name="Picture 10"/>
            <p:cNvPicPr>
              <a:picLocks noChangeAspect="1"/>
            </p:cNvPicPr>
            <p:nvPr/>
          </p:nvPicPr>
          <p:blipFill>
            <a:blip r:embed="rId2"/>
            <a:srcRect t="73180" b="243"/>
            <a:stretch>
              <a:fillRect/>
            </a:stretch>
          </p:blipFill>
          <p:spPr bwMode="auto">
            <a:xfrm>
              <a:off x="1807977" y="2913467"/>
              <a:ext cx="10042757" cy="1228337"/>
            </a:xfrm>
            <a:prstGeom prst="rect">
              <a:avLst/>
            </a:prstGeom>
            <a:noFill/>
            <a:ln w="9525">
              <a:noFill/>
              <a:miter lim="800000"/>
              <a:headEnd/>
              <a:tailEnd/>
            </a:ln>
          </p:spPr>
        </p:pic>
        <p:pic>
          <p:nvPicPr>
            <p:cNvPr id="49162" name="Picture 11"/>
            <p:cNvPicPr>
              <a:picLocks noChangeAspect="1"/>
            </p:cNvPicPr>
            <p:nvPr/>
          </p:nvPicPr>
          <p:blipFill>
            <a:blip r:embed="rId2"/>
            <a:srcRect t="2" b="70425"/>
            <a:stretch>
              <a:fillRect/>
            </a:stretch>
          </p:blipFill>
          <p:spPr bwMode="auto">
            <a:xfrm>
              <a:off x="1807978" y="1550361"/>
              <a:ext cx="10042757" cy="1366744"/>
            </a:xfrm>
            <a:prstGeom prst="rect">
              <a:avLst/>
            </a:prstGeom>
            <a:noFill/>
            <a:ln w="9525">
              <a:noFill/>
              <a:miter lim="800000"/>
              <a:headEnd/>
              <a:tailEnd/>
            </a:ln>
          </p:spPr>
        </p:pic>
      </p:grpSp>
      <p:sp>
        <p:nvSpPr>
          <p:cNvPr id="49154" name="TextBox 26"/>
          <p:cNvSpPr txBox="1">
            <a:spLocks noChangeArrowheads="1"/>
          </p:cNvSpPr>
          <p:nvPr/>
        </p:nvSpPr>
        <p:spPr bwMode="auto">
          <a:xfrm>
            <a:off x="7064375" y="2327275"/>
            <a:ext cx="2867025" cy="646113"/>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Keep 31,000 </a:t>
            </a:r>
          </a:p>
          <a:p>
            <a:pPr algn="ctr"/>
            <a:r>
              <a:rPr lang="en-US" sz="1200" b="1">
                <a:solidFill>
                  <a:schemeClr val="bg1"/>
                </a:solidFill>
                <a:latin typeface="Times New Roman" pitchFamily="18" charset="0"/>
                <a:cs typeface="Times New Roman" pitchFamily="18" charset="0"/>
              </a:rPr>
              <a:t>Gym</a:t>
            </a:r>
            <a:endParaRPr lang="en-US" sz="1200">
              <a:solidFill>
                <a:schemeClr val="bg1"/>
              </a:solidFill>
              <a:latin typeface="Calibri" pitchFamily="34" charset="0"/>
            </a:endParaRPr>
          </a:p>
          <a:p>
            <a:endParaRPr lang="en-US" sz="1200" b="1">
              <a:latin typeface="Times New Roman" pitchFamily="18" charset="0"/>
              <a:cs typeface="Times New Roman" pitchFamily="18" charset="0"/>
            </a:endParaRPr>
          </a:p>
        </p:txBody>
      </p:sp>
      <p:sp>
        <p:nvSpPr>
          <p:cNvPr id="49155"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Knox High School</a:t>
            </a:r>
          </a:p>
        </p:txBody>
      </p:sp>
      <p:pic>
        <p:nvPicPr>
          <p:cNvPr id="49156" name="Picture 4"/>
          <p:cNvPicPr>
            <a:picLocks noChangeAspect="1"/>
          </p:cNvPicPr>
          <p:nvPr/>
        </p:nvPicPr>
        <p:blipFill>
          <a:blip r:embed="rId3"/>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1BCC740B-CE5F-4C06-B481-7F4B708EDF06}" type="slidenum">
              <a:rPr lang="en-US"/>
              <a:pPr>
                <a:defRPr/>
              </a:pPr>
              <a:t>35</a:t>
            </a:fld>
            <a:endParaRPr lang="en-US" dirty="0"/>
          </a:p>
        </p:txBody>
      </p:sp>
      <p:sp>
        <p:nvSpPr>
          <p:cNvPr id="18" name="Arrow: Down 17">
            <a:extLst>
              <a:ext uri="{FF2B5EF4-FFF2-40B4-BE49-F238E27FC236}"/>
            </a:extLst>
          </p:cNvPr>
          <p:cNvSpPr/>
          <p:nvPr/>
        </p:nvSpPr>
        <p:spPr>
          <a:xfrm>
            <a:off x="5556250" y="1312863"/>
            <a:ext cx="654050" cy="831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9159" name="Picture 14"/>
          <p:cNvPicPr>
            <a:picLocks noChangeAspect="1"/>
          </p:cNvPicPr>
          <p:nvPr/>
        </p:nvPicPr>
        <p:blipFill>
          <a:blip r:embed="rId4">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sp>
        <p:nvSpPr>
          <p:cNvPr id="9" name="AutoShape 6"/>
          <p:cNvSpPr>
            <a:spLocks/>
          </p:cNvSpPr>
          <p:nvPr/>
        </p:nvSpPr>
        <p:spPr bwMode="auto">
          <a:xfrm>
            <a:off x="503238" y="4089400"/>
            <a:ext cx="6369050" cy="2085975"/>
          </a:xfrm>
          <a:custGeom>
            <a:avLst/>
            <a:gdLst>
              <a:gd name="T0" fmla="*/ 3184643 w 21600"/>
              <a:gd name="T1" fmla="*/ 1043134 h 21600"/>
              <a:gd name="T2" fmla="*/ 3184643 w 21600"/>
              <a:gd name="T3" fmla="*/ 1043134 h 21600"/>
              <a:gd name="T4" fmla="*/ 3184643 w 21600"/>
              <a:gd name="T5" fmla="*/ 1043134 h 21600"/>
              <a:gd name="T6" fmla="*/ 3184643 w 21600"/>
              <a:gd name="T7" fmla="*/ 104313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sz="2000">
                <a:latin typeface="Helvetica" pitchFamily="34" charset="0"/>
                <a:cs typeface="Times New Roman" pitchFamily="18" charset="0"/>
                <a:sym typeface="Times New Roman" pitchFamily="18" charset="0"/>
              </a:rPr>
              <a:t>The square foot per student is close to  the ideal average of 250 square feet/student.  </a:t>
            </a:r>
          </a:p>
          <a:p>
            <a:pPr>
              <a:spcBef>
                <a:spcPts val="800"/>
              </a:spcBef>
            </a:pPr>
            <a:r>
              <a:rPr lang="en-US" sz="2000">
                <a:latin typeface="Helvetica" pitchFamily="34" charset="0"/>
                <a:cs typeface="Times New Roman" pitchFamily="18" charset="0"/>
                <a:sym typeface="Times New Roman" pitchFamily="18" charset="0"/>
              </a:rPr>
              <a:t>Based on our assessment of space needs, The square footage is not distributed effectively.  Some areas are excessive, while other areas are cramped.</a:t>
            </a:r>
          </a:p>
          <a:p>
            <a:pPr>
              <a:spcBef>
                <a:spcPts val="800"/>
              </a:spcBef>
            </a:pPr>
            <a:endParaRPr lang="en-US" sz="2000">
              <a:latin typeface="Helvetica" pitchFamily="34" charset="0"/>
              <a:cs typeface="Times New Roman" pitchFamily="18" charset="0"/>
              <a:sym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26"/>
          <p:cNvSpPr txBox="1">
            <a:spLocks noChangeArrowheads="1"/>
          </p:cNvSpPr>
          <p:nvPr/>
        </p:nvSpPr>
        <p:spPr bwMode="auto">
          <a:xfrm>
            <a:off x="7064375" y="2327275"/>
            <a:ext cx="2867025" cy="646113"/>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Keep 31,000 </a:t>
            </a:r>
          </a:p>
          <a:p>
            <a:pPr algn="ctr"/>
            <a:r>
              <a:rPr lang="en-US" sz="1200" b="1">
                <a:solidFill>
                  <a:schemeClr val="bg1"/>
                </a:solidFill>
                <a:latin typeface="Times New Roman" pitchFamily="18" charset="0"/>
                <a:cs typeface="Times New Roman" pitchFamily="18" charset="0"/>
              </a:rPr>
              <a:t>Gym</a:t>
            </a:r>
            <a:endParaRPr lang="en-US" sz="1200">
              <a:solidFill>
                <a:schemeClr val="bg1"/>
              </a:solidFill>
              <a:latin typeface="Calibri" pitchFamily="34" charset="0"/>
            </a:endParaRPr>
          </a:p>
          <a:p>
            <a:endParaRPr lang="en-US" sz="1200" b="1">
              <a:latin typeface="Times New Roman" pitchFamily="18" charset="0"/>
              <a:cs typeface="Times New Roman" pitchFamily="18" charset="0"/>
            </a:endParaRPr>
          </a:p>
        </p:txBody>
      </p:sp>
      <p:sp>
        <p:nvSpPr>
          <p:cNvPr id="13"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Knox High School</a:t>
            </a:r>
          </a:p>
        </p:txBody>
      </p:sp>
      <p:pic>
        <p:nvPicPr>
          <p:cNvPr id="50179" name="Picture 4"/>
          <p:cNvPicPr>
            <a:picLocks noChangeAspect="1"/>
          </p:cNvPicPr>
          <p:nvPr/>
        </p:nvPicPr>
        <p:blipFill>
          <a:blip r:embed="rId2"/>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8C8DAF65-FF4D-4325-B8F6-A12D50892DF0}" type="slidenum">
              <a:rPr lang="en-US"/>
              <a:pPr>
                <a:defRPr/>
              </a:pPr>
              <a:t>36</a:t>
            </a:fld>
            <a:endParaRPr lang="en-US" dirty="0"/>
          </a:p>
        </p:txBody>
      </p:sp>
      <p:pic>
        <p:nvPicPr>
          <p:cNvPr id="50181" name="Picture 14"/>
          <p:cNvPicPr>
            <a:picLocks noChangeAspect="1"/>
          </p:cNvPicPr>
          <p:nvPr/>
        </p:nvPicPr>
        <p:blipFill>
          <a:blip r:embed="rId3">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sp>
        <p:nvSpPr>
          <p:cNvPr id="9" name="TextBox 8"/>
          <p:cNvSpPr txBox="1">
            <a:spLocks noChangeArrowheads="1"/>
          </p:cNvSpPr>
          <p:nvPr/>
        </p:nvSpPr>
        <p:spPr bwMode="auto">
          <a:xfrm>
            <a:off x="131763" y="846138"/>
            <a:ext cx="1719262" cy="4186237"/>
          </a:xfrm>
          <a:prstGeom prst="rect">
            <a:avLst/>
          </a:prstGeom>
          <a:noFill/>
          <a:ln w="9525">
            <a:noFill/>
            <a:miter lim="800000"/>
            <a:headEnd/>
            <a:tailEnd/>
          </a:ln>
        </p:spPr>
        <p:txBody>
          <a:bodyPr>
            <a:spAutoFit/>
          </a:bodyPr>
          <a:lstStyle/>
          <a:p>
            <a:pPr marL="171450" indent="-171450">
              <a:buFont typeface="Arial" charset="0"/>
              <a:buChar char="•"/>
            </a:pPr>
            <a:r>
              <a:rPr lang="en-US" sz="1400">
                <a:latin typeface="Helvetica" pitchFamily="34" charset="0"/>
                <a:cs typeface="Helvetica" pitchFamily="34" charset="0"/>
              </a:rPr>
              <a:t>In the High School program, we have used the total number of students and then projected an idealized count based on a typical percentage of utilization to arrive at the total number of students per course, divided by 6 opportunities (3 per day) and 24 students/section.</a:t>
            </a:r>
          </a:p>
        </p:txBody>
      </p:sp>
      <p:sp>
        <p:nvSpPr>
          <p:cNvPr id="12" name="TextBox 11"/>
          <p:cNvSpPr txBox="1">
            <a:spLocks noChangeArrowheads="1"/>
          </p:cNvSpPr>
          <p:nvPr/>
        </p:nvSpPr>
        <p:spPr bwMode="auto">
          <a:xfrm>
            <a:off x="252413" y="4892675"/>
            <a:ext cx="9391650" cy="1168400"/>
          </a:xfrm>
          <a:prstGeom prst="rect">
            <a:avLst/>
          </a:prstGeom>
          <a:noFill/>
          <a:ln w="9525">
            <a:noFill/>
            <a:miter lim="800000"/>
            <a:headEnd/>
            <a:tailEnd/>
          </a:ln>
        </p:spPr>
        <p:txBody>
          <a:bodyPr>
            <a:spAutoFit/>
          </a:bodyPr>
          <a:lstStyle/>
          <a:p>
            <a:pPr marL="171450" indent="-171450">
              <a:buFont typeface="Arial" charset="0"/>
              <a:buChar char="•"/>
            </a:pPr>
            <a:endParaRPr lang="en-US" sz="1400">
              <a:latin typeface="Helvetica" pitchFamily="34" charset="0"/>
              <a:cs typeface="Helvetica" pitchFamily="34" charset="0"/>
            </a:endParaRPr>
          </a:p>
          <a:p>
            <a:pPr marL="171450" indent="-171450">
              <a:buFont typeface="Arial" charset="0"/>
              <a:buChar char="•"/>
            </a:pPr>
            <a:r>
              <a:rPr lang="en-US" sz="1400">
                <a:latin typeface="Helvetica" pitchFamily="34" charset="0"/>
                <a:cs typeface="Helvetica" pitchFamily="34" charset="0"/>
              </a:rPr>
              <a:t>Similar to the Middle and Elementary space needs analyses, we projected the “ideal” size of classrooms, based a typical Lab at 1,500 square feet and a typical classroom at 900 square feet.</a:t>
            </a:r>
          </a:p>
          <a:p>
            <a:pPr marL="171450" indent="-171450">
              <a:buFont typeface="Arial" charset="0"/>
              <a:buChar char="•"/>
            </a:pPr>
            <a:r>
              <a:rPr lang="en-US" sz="1400">
                <a:latin typeface="Helvetica" pitchFamily="34" charset="0"/>
                <a:cs typeface="Helvetica" pitchFamily="34" charset="0"/>
              </a:rPr>
              <a:t>And, we have been able to compare the “ideal” amount of space and compare it to what actually exists.  Again </a:t>
            </a:r>
            <a:r>
              <a:rPr lang="en-US" sz="1400" b="1">
                <a:solidFill>
                  <a:srgbClr val="00B0F0"/>
                </a:solidFill>
                <a:latin typeface="Helvetica" pitchFamily="34" charset="0"/>
                <a:cs typeface="Helvetica" pitchFamily="34" charset="0"/>
              </a:rPr>
              <a:t>BLUE</a:t>
            </a:r>
            <a:r>
              <a:rPr lang="en-US" sz="1400">
                <a:latin typeface="Helvetica" pitchFamily="34" charset="0"/>
                <a:cs typeface="Helvetica" pitchFamily="34" charset="0"/>
              </a:rPr>
              <a:t> indicates more space than what is required, and </a:t>
            </a:r>
            <a:r>
              <a:rPr lang="en-US" sz="1400" b="1">
                <a:solidFill>
                  <a:srgbClr val="FF0000"/>
                </a:solidFill>
                <a:latin typeface="Helvetica" pitchFamily="34" charset="0"/>
                <a:cs typeface="Helvetica" pitchFamily="34" charset="0"/>
              </a:rPr>
              <a:t>RED</a:t>
            </a:r>
            <a:r>
              <a:rPr lang="en-US" sz="1400">
                <a:latin typeface="Helvetica" pitchFamily="34" charset="0"/>
                <a:cs typeface="Helvetica" pitchFamily="34" charset="0"/>
              </a:rPr>
              <a:t> indicates a deficiency in space.</a:t>
            </a:r>
          </a:p>
        </p:txBody>
      </p:sp>
      <p:pic>
        <p:nvPicPr>
          <p:cNvPr id="14" name="Picture 13"/>
          <p:cNvPicPr>
            <a:picLocks noChangeAspect="1"/>
          </p:cNvPicPr>
          <p:nvPr/>
        </p:nvPicPr>
        <p:blipFill>
          <a:blip r:embed="rId4"/>
          <a:srcRect/>
          <a:stretch>
            <a:fillRect/>
          </a:stretch>
        </p:blipFill>
        <p:spPr bwMode="auto">
          <a:xfrm>
            <a:off x="1851025" y="1289050"/>
            <a:ext cx="7950200" cy="3743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25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75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Box 26"/>
          <p:cNvSpPr txBox="1">
            <a:spLocks noChangeArrowheads="1"/>
          </p:cNvSpPr>
          <p:nvPr/>
        </p:nvSpPr>
        <p:spPr bwMode="auto">
          <a:xfrm>
            <a:off x="7064375" y="2327275"/>
            <a:ext cx="2867025" cy="646113"/>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Keep 31,000 </a:t>
            </a:r>
          </a:p>
          <a:p>
            <a:pPr algn="ctr"/>
            <a:r>
              <a:rPr lang="en-US" sz="1200" b="1">
                <a:solidFill>
                  <a:schemeClr val="bg1"/>
                </a:solidFill>
                <a:latin typeface="Times New Roman" pitchFamily="18" charset="0"/>
                <a:cs typeface="Times New Roman" pitchFamily="18" charset="0"/>
              </a:rPr>
              <a:t>Gym</a:t>
            </a:r>
            <a:endParaRPr lang="en-US" sz="1200">
              <a:solidFill>
                <a:schemeClr val="bg1"/>
              </a:solidFill>
              <a:latin typeface="Calibri" pitchFamily="34" charset="0"/>
            </a:endParaRPr>
          </a:p>
          <a:p>
            <a:endParaRPr lang="en-US" sz="1200" b="1">
              <a:latin typeface="Times New Roman" pitchFamily="18" charset="0"/>
              <a:cs typeface="Times New Roman" pitchFamily="18" charset="0"/>
            </a:endParaRPr>
          </a:p>
        </p:txBody>
      </p:sp>
      <p:sp>
        <p:nvSpPr>
          <p:cNvPr id="13"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Knox High School</a:t>
            </a:r>
          </a:p>
        </p:txBody>
      </p:sp>
      <p:pic>
        <p:nvPicPr>
          <p:cNvPr id="51203" name="Picture 4"/>
          <p:cNvPicPr>
            <a:picLocks noChangeAspect="1"/>
          </p:cNvPicPr>
          <p:nvPr/>
        </p:nvPicPr>
        <p:blipFill>
          <a:blip r:embed="rId2"/>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024E1ED7-F61C-48C5-9666-C9DFE4DBC646}" type="slidenum">
              <a:rPr lang="en-US"/>
              <a:pPr>
                <a:defRPr/>
              </a:pPr>
              <a:t>37</a:t>
            </a:fld>
            <a:endParaRPr lang="en-US" dirty="0"/>
          </a:p>
        </p:txBody>
      </p:sp>
      <p:pic>
        <p:nvPicPr>
          <p:cNvPr id="51205" name="Picture 14"/>
          <p:cNvPicPr>
            <a:picLocks noChangeAspect="1"/>
          </p:cNvPicPr>
          <p:nvPr/>
        </p:nvPicPr>
        <p:blipFill>
          <a:blip r:embed="rId3">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sp>
        <p:nvSpPr>
          <p:cNvPr id="8" name="TextBox 7"/>
          <p:cNvSpPr txBox="1">
            <a:spLocks noChangeArrowheads="1"/>
          </p:cNvSpPr>
          <p:nvPr/>
        </p:nvSpPr>
        <p:spPr bwMode="auto">
          <a:xfrm>
            <a:off x="323850" y="1327150"/>
            <a:ext cx="2252663" cy="4186238"/>
          </a:xfrm>
          <a:prstGeom prst="rect">
            <a:avLst/>
          </a:prstGeom>
          <a:noFill/>
          <a:ln w="9525">
            <a:noFill/>
            <a:miter lim="800000"/>
            <a:headEnd/>
            <a:tailEnd/>
          </a:ln>
        </p:spPr>
        <p:txBody>
          <a:bodyPr>
            <a:spAutoFit/>
          </a:bodyPr>
          <a:lstStyle/>
          <a:p>
            <a:pPr marL="171450" indent="-171450">
              <a:buFont typeface="Arial" charset="0"/>
              <a:buChar char="•"/>
            </a:pPr>
            <a:r>
              <a:rPr lang="en-US" sz="1400">
                <a:latin typeface="Helvetica" pitchFamily="34" charset="0"/>
                <a:cs typeface="Helvetica" pitchFamily="34" charset="0"/>
              </a:rPr>
              <a:t>The related arts and specials were projected similarly.</a:t>
            </a:r>
          </a:p>
          <a:p>
            <a:pPr marL="171450" indent="-171450">
              <a:buFont typeface="Arial" charset="0"/>
              <a:buChar char="•"/>
            </a:pPr>
            <a:endParaRPr lang="en-US" sz="1400">
              <a:latin typeface="Helvetica" pitchFamily="34" charset="0"/>
              <a:cs typeface="Helvetica" pitchFamily="34" charset="0"/>
            </a:endParaRPr>
          </a:p>
          <a:p>
            <a:pPr marL="171450" indent="-171450">
              <a:buFont typeface="Arial" charset="0"/>
              <a:buChar char="•"/>
            </a:pPr>
            <a:r>
              <a:rPr lang="en-US" sz="1400">
                <a:latin typeface="Helvetica" pitchFamily="34" charset="0"/>
                <a:cs typeface="Helvetica" pitchFamily="34" charset="0"/>
              </a:rPr>
              <a:t>And, similar to the Middle School and Elementary, we projected the “ideal size” of the classrooms and labs to accommodate the programs.</a:t>
            </a:r>
          </a:p>
          <a:p>
            <a:pPr marL="171450" indent="-171450">
              <a:buFont typeface="Arial" charset="0"/>
              <a:buChar char="•"/>
            </a:pPr>
            <a:endParaRPr lang="en-US" sz="1400">
              <a:latin typeface="Helvetica" pitchFamily="34" charset="0"/>
              <a:cs typeface="Helvetica" pitchFamily="34" charset="0"/>
            </a:endParaRPr>
          </a:p>
          <a:p>
            <a:pPr marL="171450" indent="-171450">
              <a:buFont typeface="Arial" charset="0"/>
              <a:buChar char="•"/>
            </a:pPr>
            <a:r>
              <a:rPr lang="en-US" sz="1400">
                <a:latin typeface="Helvetica" pitchFamily="34" charset="0"/>
                <a:cs typeface="Helvetica" pitchFamily="34" charset="0"/>
              </a:rPr>
              <a:t>We have indicated that the Culinary Arts program is located in the Elementary and the Welding is located in the Middle School.</a:t>
            </a:r>
          </a:p>
        </p:txBody>
      </p:sp>
      <p:pic>
        <p:nvPicPr>
          <p:cNvPr id="9" name="Picture 8"/>
          <p:cNvPicPr>
            <a:picLocks noChangeAspect="1"/>
          </p:cNvPicPr>
          <p:nvPr/>
        </p:nvPicPr>
        <p:blipFill>
          <a:blip r:embed="rId4"/>
          <a:srcRect/>
          <a:stretch>
            <a:fillRect/>
          </a:stretch>
        </p:blipFill>
        <p:spPr bwMode="auto">
          <a:xfrm>
            <a:off x="3065463" y="2062163"/>
            <a:ext cx="8494712" cy="3276600"/>
          </a:xfrm>
          <a:prstGeom prst="rect">
            <a:avLst/>
          </a:prstGeom>
          <a:noFill/>
          <a:ln w="9525">
            <a:noFill/>
            <a:miter lim="800000"/>
            <a:headEnd/>
            <a:tailEnd/>
          </a:ln>
        </p:spPr>
      </p:pic>
      <p:cxnSp>
        <p:nvCxnSpPr>
          <p:cNvPr id="10" name="Straight Arrow Connector 9">
            <a:extLst>
              <a:ext uri="{FF2B5EF4-FFF2-40B4-BE49-F238E27FC236}"/>
            </a:extLst>
          </p:cNvPr>
          <p:cNvCxnSpPr>
            <a:cxnSpLocks/>
          </p:cNvCxnSpPr>
          <p:nvPr/>
        </p:nvCxnSpPr>
        <p:spPr>
          <a:xfrm flipV="1">
            <a:off x="2401888" y="2327275"/>
            <a:ext cx="663575" cy="185102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extLst>
          </p:cNvPr>
          <p:cNvCxnSpPr>
            <a:cxnSpLocks/>
            <a:endCxn id="9" idx="1"/>
          </p:cNvCxnSpPr>
          <p:nvPr/>
        </p:nvCxnSpPr>
        <p:spPr>
          <a:xfrm flipV="1">
            <a:off x="2576513" y="3700463"/>
            <a:ext cx="488950" cy="119538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2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750"/>
                                        <p:tgtEl>
                                          <p:spTgt spid="8"/>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Box 26"/>
          <p:cNvSpPr txBox="1">
            <a:spLocks noChangeArrowheads="1"/>
          </p:cNvSpPr>
          <p:nvPr/>
        </p:nvSpPr>
        <p:spPr bwMode="auto">
          <a:xfrm>
            <a:off x="7064375" y="2327275"/>
            <a:ext cx="2867025" cy="646113"/>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Keep 31,000 </a:t>
            </a:r>
          </a:p>
          <a:p>
            <a:pPr algn="ctr"/>
            <a:r>
              <a:rPr lang="en-US" sz="1200" b="1">
                <a:solidFill>
                  <a:schemeClr val="bg1"/>
                </a:solidFill>
                <a:latin typeface="Times New Roman" pitchFamily="18" charset="0"/>
                <a:cs typeface="Times New Roman" pitchFamily="18" charset="0"/>
              </a:rPr>
              <a:t>Gym</a:t>
            </a:r>
            <a:endParaRPr lang="en-US" sz="1200">
              <a:solidFill>
                <a:schemeClr val="bg1"/>
              </a:solidFill>
              <a:latin typeface="Calibri" pitchFamily="34" charset="0"/>
            </a:endParaRPr>
          </a:p>
          <a:p>
            <a:endParaRPr lang="en-US" sz="1200" b="1">
              <a:latin typeface="Times New Roman" pitchFamily="18" charset="0"/>
              <a:cs typeface="Times New Roman" pitchFamily="18" charset="0"/>
            </a:endParaRPr>
          </a:p>
        </p:txBody>
      </p:sp>
      <p:sp>
        <p:nvSpPr>
          <p:cNvPr id="13"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Knox High School</a:t>
            </a:r>
          </a:p>
        </p:txBody>
      </p:sp>
      <p:pic>
        <p:nvPicPr>
          <p:cNvPr id="52227" name="Picture 4"/>
          <p:cNvPicPr>
            <a:picLocks noChangeAspect="1"/>
          </p:cNvPicPr>
          <p:nvPr/>
        </p:nvPicPr>
        <p:blipFill>
          <a:blip r:embed="rId2"/>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2BABDAB8-FF5E-45B2-A274-4D8E8B962341}" type="slidenum">
              <a:rPr lang="en-US"/>
              <a:pPr>
                <a:defRPr/>
              </a:pPr>
              <a:t>38</a:t>
            </a:fld>
            <a:endParaRPr lang="en-US" dirty="0"/>
          </a:p>
        </p:txBody>
      </p:sp>
      <p:pic>
        <p:nvPicPr>
          <p:cNvPr id="52229" name="Picture 14"/>
          <p:cNvPicPr>
            <a:picLocks noChangeAspect="1"/>
          </p:cNvPicPr>
          <p:nvPr/>
        </p:nvPicPr>
        <p:blipFill>
          <a:blip r:embed="rId3">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sp>
        <p:nvSpPr>
          <p:cNvPr id="8" name="TextBox 7">
            <a:extLst>
              <a:ext uri="{FF2B5EF4-FFF2-40B4-BE49-F238E27FC236}"/>
            </a:extLst>
          </p:cNvPr>
          <p:cNvSpPr txBox="1"/>
          <p:nvPr/>
        </p:nvSpPr>
        <p:spPr>
          <a:xfrm>
            <a:off x="374650" y="1057275"/>
            <a:ext cx="2116138" cy="3324225"/>
          </a:xfrm>
          <a:prstGeom prst="rect">
            <a:avLst/>
          </a:prstGeom>
          <a:noFill/>
        </p:spPr>
        <p:txBody>
          <a:bodyPr>
            <a:spAutoFit/>
          </a:bodyPr>
          <a:lstStyle/>
          <a:p>
            <a:pPr marL="171450" indent="-171450" fontAlgn="auto">
              <a:spcBef>
                <a:spcPts val="0"/>
              </a:spcBef>
              <a:spcAft>
                <a:spcPts val="0"/>
              </a:spcAft>
              <a:buFont typeface="Arial" panose="020B0604020202020204" pitchFamily="34" charset="0"/>
              <a:buChar char="•"/>
              <a:defRPr/>
            </a:pPr>
            <a:r>
              <a:rPr lang="en-US" sz="1400" dirty="0">
                <a:latin typeface="Helvetica" panose="020B0604020202020204" pitchFamily="34" charset="0"/>
                <a:cs typeface="Helvetica" panose="020B0604020202020204" pitchFamily="34" charset="0"/>
              </a:rPr>
              <a:t>The office is a projection, based on assumed functions.</a:t>
            </a:r>
          </a:p>
          <a:p>
            <a:pPr marL="171450" indent="-171450" fontAlgn="auto">
              <a:spcBef>
                <a:spcPts val="0"/>
              </a:spcBef>
              <a:spcAft>
                <a:spcPts val="0"/>
              </a:spcAft>
              <a:buFont typeface="Arial" panose="020B0604020202020204" pitchFamily="34" charset="0"/>
              <a:buChar char="•"/>
              <a:defRPr/>
            </a:pPr>
            <a:endParaRPr lang="en-US" sz="1400" dirty="0">
              <a:latin typeface="Helvetica" panose="020B0604020202020204" pitchFamily="34" charset="0"/>
              <a:cs typeface="Helvetica" panose="020B0604020202020204" pitchFamily="34" charset="0"/>
            </a:endParaRPr>
          </a:p>
          <a:p>
            <a:pPr marL="171450" indent="-171450" fontAlgn="auto">
              <a:spcBef>
                <a:spcPts val="0"/>
              </a:spcBef>
              <a:spcAft>
                <a:spcPts val="0"/>
              </a:spcAft>
              <a:buFont typeface="Arial" panose="020B0604020202020204" pitchFamily="34" charset="0"/>
              <a:buChar char="•"/>
              <a:defRPr/>
            </a:pPr>
            <a:r>
              <a:rPr lang="en-US" sz="1400" dirty="0">
                <a:latin typeface="Helvetica" panose="020B0604020202020204" pitchFamily="34" charset="0"/>
                <a:cs typeface="Helvetica" panose="020B0604020202020204" pitchFamily="34" charset="0"/>
              </a:rPr>
              <a:t>The P.E. and athletic spaces are based on current programs.  </a:t>
            </a:r>
          </a:p>
          <a:p>
            <a:pPr marL="171450" indent="-171450" fontAlgn="auto">
              <a:spcBef>
                <a:spcPts val="0"/>
              </a:spcBef>
              <a:spcAft>
                <a:spcPts val="0"/>
              </a:spcAft>
              <a:buFont typeface="Arial" panose="020B0604020202020204" pitchFamily="34" charset="0"/>
              <a:buChar char="•"/>
              <a:defRPr/>
            </a:pPr>
            <a:endParaRPr lang="en-US" sz="1400" dirty="0">
              <a:latin typeface="Helvetica" panose="020B0604020202020204" pitchFamily="34" charset="0"/>
              <a:cs typeface="Helvetica" panose="020B0604020202020204" pitchFamily="34" charset="0"/>
            </a:endParaRPr>
          </a:p>
          <a:p>
            <a:pPr marL="171450" indent="-171450" fontAlgn="auto">
              <a:spcBef>
                <a:spcPts val="0"/>
              </a:spcBef>
              <a:spcAft>
                <a:spcPts val="0"/>
              </a:spcAft>
              <a:buFont typeface="Arial" panose="020B0604020202020204" pitchFamily="34" charset="0"/>
              <a:buChar char="•"/>
              <a:defRPr/>
            </a:pPr>
            <a:r>
              <a:rPr lang="en-US" sz="1400" dirty="0">
                <a:latin typeface="Helvetica" panose="020B0604020202020204" pitchFamily="34" charset="0"/>
                <a:cs typeface="Helvetica" panose="020B0604020202020204" pitchFamily="34" charset="0"/>
              </a:rPr>
              <a:t>Note the Weinberg Gym is noted as being located in the Middle School.</a:t>
            </a:r>
          </a:p>
          <a:p>
            <a:pPr marL="171450" indent="-171450" fontAlgn="auto">
              <a:spcBef>
                <a:spcPts val="0"/>
              </a:spcBef>
              <a:spcAft>
                <a:spcPts val="0"/>
              </a:spcAft>
              <a:buFont typeface="Arial" panose="020B0604020202020204" pitchFamily="34" charset="0"/>
              <a:buChar char="•"/>
              <a:defRPr/>
            </a:pPr>
            <a:endParaRPr lang="en-US" sz="1400" dirty="0">
              <a:latin typeface="Helvetica" panose="020B0604020202020204" pitchFamily="34" charset="0"/>
              <a:cs typeface="Helvetica" panose="020B0604020202020204" pitchFamily="34" charset="0"/>
            </a:endParaRPr>
          </a:p>
          <a:p>
            <a:pPr marL="171450" indent="-171450" fontAlgn="auto">
              <a:spcBef>
                <a:spcPts val="0"/>
              </a:spcBef>
              <a:spcAft>
                <a:spcPts val="0"/>
              </a:spcAft>
              <a:buFont typeface="Arial" panose="020B0604020202020204" pitchFamily="34" charset="0"/>
              <a:buChar char="•"/>
              <a:defRPr/>
            </a:pPr>
            <a:endParaRPr lang="en-US" sz="1400" dirty="0">
              <a:latin typeface="Helvetica" panose="020B0604020202020204" pitchFamily="34" charset="0"/>
              <a:cs typeface="Helvetica" panose="020B0604020202020204" pitchFamily="34" charset="0"/>
            </a:endParaRPr>
          </a:p>
          <a:p>
            <a:pPr fontAlgn="auto">
              <a:spcBef>
                <a:spcPts val="0"/>
              </a:spcBef>
              <a:spcAft>
                <a:spcPts val="0"/>
              </a:spcAft>
              <a:defRPr/>
            </a:pPr>
            <a:endParaRPr lang="en-US" sz="1400" dirty="0">
              <a:latin typeface="Helvetica" panose="020B0604020202020204" pitchFamily="34" charset="0"/>
              <a:cs typeface="Helvetica" panose="020B0604020202020204" pitchFamily="34" charset="0"/>
            </a:endParaRPr>
          </a:p>
        </p:txBody>
      </p:sp>
      <p:pic>
        <p:nvPicPr>
          <p:cNvPr id="9" name="Picture 8"/>
          <p:cNvPicPr>
            <a:picLocks noChangeAspect="1"/>
          </p:cNvPicPr>
          <p:nvPr/>
        </p:nvPicPr>
        <p:blipFill>
          <a:blip r:embed="rId4"/>
          <a:srcRect/>
          <a:stretch>
            <a:fillRect/>
          </a:stretch>
        </p:blipFill>
        <p:spPr bwMode="auto">
          <a:xfrm>
            <a:off x="2949575" y="1311275"/>
            <a:ext cx="7891463" cy="4564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2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Box 26"/>
          <p:cNvSpPr txBox="1">
            <a:spLocks noChangeArrowheads="1"/>
          </p:cNvSpPr>
          <p:nvPr/>
        </p:nvSpPr>
        <p:spPr bwMode="auto">
          <a:xfrm>
            <a:off x="7064375" y="2327275"/>
            <a:ext cx="2867025" cy="646113"/>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Keep 31,000 </a:t>
            </a:r>
          </a:p>
          <a:p>
            <a:pPr algn="ctr"/>
            <a:r>
              <a:rPr lang="en-US" sz="1200" b="1">
                <a:solidFill>
                  <a:schemeClr val="bg1"/>
                </a:solidFill>
                <a:latin typeface="Times New Roman" pitchFamily="18" charset="0"/>
                <a:cs typeface="Times New Roman" pitchFamily="18" charset="0"/>
              </a:rPr>
              <a:t>Gym</a:t>
            </a:r>
            <a:endParaRPr lang="en-US" sz="1200">
              <a:solidFill>
                <a:schemeClr val="bg1"/>
              </a:solidFill>
              <a:latin typeface="Calibri" pitchFamily="34" charset="0"/>
            </a:endParaRPr>
          </a:p>
          <a:p>
            <a:endParaRPr lang="en-US" sz="1200" b="1">
              <a:latin typeface="Times New Roman" pitchFamily="18" charset="0"/>
              <a:cs typeface="Times New Roman" pitchFamily="18" charset="0"/>
            </a:endParaRPr>
          </a:p>
        </p:txBody>
      </p:sp>
      <p:sp>
        <p:nvSpPr>
          <p:cNvPr id="13"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Knox High School</a:t>
            </a:r>
          </a:p>
        </p:txBody>
      </p:sp>
      <p:pic>
        <p:nvPicPr>
          <p:cNvPr id="53251" name="Picture 4"/>
          <p:cNvPicPr>
            <a:picLocks noChangeAspect="1"/>
          </p:cNvPicPr>
          <p:nvPr/>
        </p:nvPicPr>
        <p:blipFill>
          <a:blip r:embed="rId2"/>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6708ED19-5D80-4908-AEC3-6090AE4B8143}" type="slidenum">
              <a:rPr lang="en-US"/>
              <a:pPr>
                <a:defRPr/>
              </a:pPr>
              <a:t>39</a:t>
            </a:fld>
            <a:endParaRPr lang="en-US" dirty="0"/>
          </a:p>
        </p:txBody>
      </p:sp>
      <p:pic>
        <p:nvPicPr>
          <p:cNvPr id="53253" name="Picture 14"/>
          <p:cNvPicPr>
            <a:picLocks noChangeAspect="1"/>
          </p:cNvPicPr>
          <p:nvPr/>
        </p:nvPicPr>
        <p:blipFill>
          <a:blip r:embed="rId3">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sp>
        <p:nvSpPr>
          <p:cNvPr id="8" name="TextBox 7"/>
          <p:cNvSpPr txBox="1">
            <a:spLocks noChangeArrowheads="1"/>
          </p:cNvSpPr>
          <p:nvPr/>
        </p:nvSpPr>
        <p:spPr bwMode="auto">
          <a:xfrm>
            <a:off x="374650" y="854075"/>
            <a:ext cx="2317750" cy="4402138"/>
          </a:xfrm>
          <a:prstGeom prst="rect">
            <a:avLst/>
          </a:prstGeom>
          <a:noFill/>
          <a:ln w="9525">
            <a:noFill/>
            <a:miter lim="800000"/>
            <a:headEnd/>
            <a:tailEnd/>
          </a:ln>
        </p:spPr>
        <p:txBody>
          <a:bodyPr>
            <a:spAutoFit/>
          </a:bodyPr>
          <a:lstStyle/>
          <a:p>
            <a:pPr marL="171450" indent="-171450">
              <a:buFont typeface="Arial" charset="0"/>
              <a:buChar char="•"/>
            </a:pPr>
            <a:r>
              <a:rPr lang="en-US" sz="1400">
                <a:latin typeface="Helvetica" pitchFamily="34" charset="0"/>
                <a:cs typeface="Helvetica" pitchFamily="34" charset="0"/>
              </a:rPr>
              <a:t>Band is sized for the current band size.</a:t>
            </a:r>
          </a:p>
          <a:p>
            <a:pPr marL="171450" indent="-171450">
              <a:buFont typeface="Arial" charset="0"/>
              <a:buChar char="•"/>
            </a:pPr>
            <a:endParaRPr lang="en-US" sz="1400">
              <a:latin typeface="Helvetica" pitchFamily="34" charset="0"/>
              <a:cs typeface="Helvetica" pitchFamily="34" charset="0"/>
            </a:endParaRPr>
          </a:p>
          <a:p>
            <a:pPr marL="171450" indent="-171450">
              <a:buFont typeface="Arial" charset="0"/>
              <a:buChar char="•"/>
            </a:pPr>
            <a:r>
              <a:rPr lang="en-US" sz="1400">
                <a:latin typeface="Helvetica" pitchFamily="34" charset="0"/>
                <a:cs typeface="Helvetica" pitchFamily="34" charset="0"/>
              </a:rPr>
              <a:t>The cafeteria is sized for 50% of the total student body, because we have assumed 2 lunch periods based on the “block schedule”.</a:t>
            </a:r>
          </a:p>
          <a:p>
            <a:pPr marL="171450" indent="-171450">
              <a:buFont typeface="Arial" charset="0"/>
              <a:buChar char="•"/>
            </a:pPr>
            <a:endParaRPr lang="en-US" sz="1400">
              <a:latin typeface="Helvetica" pitchFamily="34" charset="0"/>
              <a:cs typeface="Helvetica" pitchFamily="34" charset="0"/>
            </a:endParaRPr>
          </a:p>
          <a:p>
            <a:pPr marL="171450" indent="-171450">
              <a:buFont typeface="Arial" charset="0"/>
              <a:buChar char="•"/>
            </a:pPr>
            <a:r>
              <a:rPr lang="en-US" sz="1400">
                <a:latin typeface="Helvetica" pitchFamily="34" charset="0"/>
                <a:cs typeface="Helvetica" pitchFamily="34" charset="0"/>
              </a:rPr>
              <a:t>The Surge space and Restroom area is a factored number.</a:t>
            </a:r>
          </a:p>
          <a:p>
            <a:pPr marL="171450" indent="-171450">
              <a:buFont typeface="Arial" charset="0"/>
              <a:buChar char="•"/>
            </a:pPr>
            <a:endParaRPr lang="en-US" sz="1400">
              <a:latin typeface="Helvetica" pitchFamily="34" charset="0"/>
              <a:cs typeface="Helvetica" pitchFamily="34" charset="0"/>
            </a:endParaRPr>
          </a:p>
          <a:p>
            <a:pPr marL="171450" indent="-171450">
              <a:buFont typeface="Arial" charset="0"/>
              <a:buChar char="•"/>
            </a:pPr>
            <a:r>
              <a:rPr lang="en-US" sz="1400">
                <a:latin typeface="Helvetica" pitchFamily="34" charset="0"/>
                <a:cs typeface="Helvetica" pitchFamily="34" charset="0"/>
              </a:rPr>
              <a:t>This gives us a total “Net” area, to which we add an additional 45% to arrive at a projected Gross area of 219,990 square feet.</a:t>
            </a:r>
          </a:p>
        </p:txBody>
      </p:sp>
      <p:pic>
        <p:nvPicPr>
          <p:cNvPr id="9" name="Picture 8"/>
          <p:cNvPicPr>
            <a:picLocks noChangeAspect="1"/>
          </p:cNvPicPr>
          <p:nvPr/>
        </p:nvPicPr>
        <p:blipFill>
          <a:blip r:embed="rId4"/>
          <a:srcRect/>
          <a:stretch>
            <a:fillRect/>
          </a:stretch>
        </p:blipFill>
        <p:spPr bwMode="auto">
          <a:xfrm>
            <a:off x="3211513" y="1277938"/>
            <a:ext cx="7897812" cy="4560887"/>
          </a:xfrm>
          <a:prstGeom prst="rect">
            <a:avLst/>
          </a:prstGeom>
          <a:noFill/>
          <a:ln w="9525">
            <a:noFill/>
            <a:miter lim="800000"/>
            <a:headEnd/>
            <a:tailEnd/>
          </a:ln>
        </p:spPr>
      </p:pic>
      <p:cxnSp>
        <p:nvCxnSpPr>
          <p:cNvPr id="10" name="Straight Arrow Connector 9">
            <a:extLst>
              <a:ext uri="{FF2B5EF4-FFF2-40B4-BE49-F238E27FC236}"/>
            </a:extLst>
          </p:cNvPr>
          <p:cNvCxnSpPr>
            <a:cxnSpLocks/>
          </p:cNvCxnSpPr>
          <p:nvPr/>
        </p:nvCxnSpPr>
        <p:spPr>
          <a:xfrm>
            <a:off x="2108200" y="3603625"/>
            <a:ext cx="5051425" cy="80962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extLst>
          </p:cNvPr>
          <p:cNvCxnSpPr>
            <a:cxnSpLocks/>
          </p:cNvCxnSpPr>
          <p:nvPr/>
        </p:nvCxnSpPr>
        <p:spPr>
          <a:xfrm>
            <a:off x="2444750" y="4929188"/>
            <a:ext cx="4384675" cy="69056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2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750"/>
                                        <p:tgtEl>
                                          <p:spTgt spid="8"/>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7"/>
          <p:cNvPicPr>
            <a:picLocks noChangeAspect="1"/>
          </p:cNvPicPr>
          <p:nvPr/>
        </p:nvPicPr>
        <p:blipFill>
          <a:blip r:embed="rId2"/>
          <a:srcRect/>
          <a:stretch>
            <a:fillRect/>
          </a:stretch>
        </p:blipFill>
        <p:spPr bwMode="auto">
          <a:xfrm>
            <a:off x="3868738" y="1408113"/>
            <a:ext cx="6853237" cy="4818062"/>
          </a:xfrm>
          <a:prstGeom prst="rect">
            <a:avLst/>
          </a:prstGeom>
          <a:noFill/>
          <a:ln w="9525">
            <a:noFill/>
            <a:miter lim="800000"/>
            <a:headEnd/>
            <a:tailEnd/>
          </a:ln>
        </p:spPr>
      </p:pic>
      <p:sp>
        <p:nvSpPr>
          <p:cNvPr id="17410" name="TextBox 26"/>
          <p:cNvSpPr txBox="1">
            <a:spLocks noChangeArrowheads="1"/>
          </p:cNvSpPr>
          <p:nvPr/>
        </p:nvSpPr>
        <p:spPr bwMode="auto">
          <a:xfrm>
            <a:off x="7064375" y="2327275"/>
            <a:ext cx="2867025" cy="646113"/>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Keep 31,000 </a:t>
            </a:r>
          </a:p>
          <a:p>
            <a:pPr algn="ctr"/>
            <a:r>
              <a:rPr lang="en-US" sz="1200" b="1">
                <a:solidFill>
                  <a:schemeClr val="bg1"/>
                </a:solidFill>
                <a:latin typeface="Times New Roman" pitchFamily="18" charset="0"/>
                <a:cs typeface="Times New Roman" pitchFamily="18" charset="0"/>
              </a:rPr>
              <a:t>Gym</a:t>
            </a:r>
            <a:endParaRPr lang="en-US" sz="1200">
              <a:solidFill>
                <a:schemeClr val="bg1"/>
              </a:solidFill>
              <a:latin typeface="Calibri" pitchFamily="34" charset="0"/>
            </a:endParaRPr>
          </a:p>
          <a:p>
            <a:endParaRPr lang="en-US" sz="1200" b="1">
              <a:latin typeface="Times New Roman" pitchFamily="18" charset="0"/>
              <a:cs typeface="Times New Roman" pitchFamily="18" charset="0"/>
            </a:endParaRPr>
          </a:p>
        </p:txBody>
      </p:sp>
      <p:sp>
        <p:nvSpPr>
          <p:cNvPr id="12" name="AutoShape 6"/>
          <p:cNvSpPr>
            <a:spLocks/>
          </p:cNvSpPr>
          <p:nvPr/>
        </p:nvSpPr>
        <p:spPr bwMode="auto">
          <a:xfrm>
            <a:off x="160338" y="1384300"/>
            <a:ext cx="3322637" cy="4865688"/>
          </a:xfrm>
          <a:custGeom>
            <a:avLst/>
            <a:gdLst>
              <a:gd name="T0" fmla="*/ 1660777 w 21600"/>
              <a:gd name="T1" fmla="*/ 2432975 h 21600"/>
              <a:gd name="T2" fmla="*/ 1660777 w 21600"/>
              <a:gd name="T3" fmla="*/ 2432975 h 21600"/>
              <a:gd name="T4" fmla="*/ 1660777 w 21600"/>
              <a:gd name="T5" fmla="*/ 2432975 h 21600"/>
              <a:gd name="T6" fmla="*/ 1660777 w 21600"/>
              <a:gd name="T7" fmla="*/ 24329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sz="2000">
                <a:latin typeface="Helvetica" pitchFamily="34" charset="0"/>
                <a:cs typeface="Times New Roman" pitchFamily="18" charset="0"/>
                <a:sym typeface="Times New Roman" pitchFamily="18" charset="0"/>
              </a:rPr>
              <a:t>Starting with the summary sheet, we will look at each building and compare the overall suitability score and corresponding projected costs to correct the identified deficiencies.</a:t>
            </a:r>
          </a:p>
          <a:p>
            <a:pPr>
              <a:spcBef>
                <a:spcPts val="800"/>
              </a:spcBef>
            </a:pPr>
            <a:r>
              <a:rPr lang="en-US" sz="2000">
                <a:latin typeface="Helvetica" pitchFamily="34" charset="0"/>
                <a:cs typeface="Times New Roman" pitchFamily="18" charset="0"/>
                <a:sym typeface="Times New Roman" pitchFamily="18" charset="0"/>
              </a:rPr>
              <a:t>The potential costs reflect the extent of potential correction required, but do not include the costs associated with the necessary corrections of the mechanical, electrical, or plumbing systems.</a:t>
            </a:r>
          </a:p>
          <a:p>
            <a:pPr>
              <a:spcBef>
                <a:spcPts val="800"/>
              </a:spcBef>
            </a:pPr>
            <a:endParaRPr lang="en-US" sz="2800">
              <a:latin typeface="Helvetica" pitchFamily="34" charset="0"/>
            </a:endParaRPr>
          </a:p>
        </p:txBody>
      </p:sp>
      <p:sp>
        <p:nvSpPr>
          <p:cNvPr id="13"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the Facility Assessment</a:t>
            </a:r>
          </a:p>
        </p:txBody>
      </p:sp>
      <p:sp>
        <p:nvSpPr>
          <p:cNvPr id="15" name="Arrow: Down 14">
            <a:extLst>
              <a:ext uri="{FF2B5EF4-FFF2-40B4-BE49-F238E27FC236}"/>
            </a:extLst>
          </p:cNvPr>
          <p:cNvSpPr/>
          <p:nvPr/>
        </p:nvSpPr>
        <p:spPr>
          <a:xfrm>
            <a:off x="8793163" y="1130300"/>
            <a:ext cx="655637" cy="831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7414" name="Picture 4"/>
          <p:cNvPicPr>
            <a:picLocks noChangeAspect="1"/>
          </p:cNvPicPr>
          <p:nvPr/>
        </p:nvPicPr>
        <p:blipFill>
          <a:blip r:embed="rId3"/>
          <a:srcRect/>
          <a:stretch>
            <a:fillRect/>
          </a:stretch>
        </p:blipFill>
        <p:spPr bwMode="auto">
          <a:xfrm>
            <a:off x="738188" y="6253163"/>
            <a:ext cx="560387" cy="466725"/>
          </a:xfrm>
          <a:prstGeom prst="rect">
            <a:avLst/>
          </a:prstGeom>
          <a:noFill/>
          <a:ln w="9525">
            <a:noFill/>
            <a:miter lim="800000"/>
            <a:headEnd/>
            <a:tailEnd/>
          </a:ln>
        </p:spPr>
      </p:pic>
      <p:sp>
        <p:nvSpPr>
          <p:cNvPr id="14" name="Arrow: Down 13">
            <a:extLst>
              <a:ext uri="{FF2B5EF4-FFF2-40B4-BE49-F238E27FC236}"/>
            </a:extLst>
          </p:cNvPr>
          <p:cNvSpPr/>
          <p:nvPr/>
        </p:nvSpPr>
        <p:spPr>
          <a:xfrm>
            <a:off x="10066338" y="1103313"/>
            <a:ext cx="655637" cy="831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lide Number Placeholder 2">
            <a:extLst>
              <a:ext uri="{FF2B5EF4-FFF2-40B4-BE49-F238E27FC236}"/>
            </a:extLst>
          </p:cNvPr>
          <p:cNvSpPr>
            <a:spLocks noGrp="1"/>
          </p:cNvSpPr>
          <p:nvPr>
            <p:ph type="sldNum" sz="quarter" idx="12"/>
          </p:nvPr>
        </p:nvSpPr>
        <p:spPr/>
        <p:txBody>
          <a:bodyPr/>
          <a:lstStyle/>
          <a:p>
            <a:pPr>
              <a:defRPr/>
            </a:pPr>
            <a:fld id="{29E720A1-A964-409B-B5B8-2C93B99BE5EE}" type="slidenum">
              <a:rPr lang="en-US"/>
              <a:pPr>
                <a:defRPr/>
              </a:pPr>
              <a:t>4</a:t>
            </a:fld>
            <a:endParaRPr lang="en-US" dirty="0"/>
          </a:p>
        </p:txBody>
      </p:sp>
      <p:pic>
        <p:nvPicPr>
          <p:cNvPr id="17417" name="Picture 15"/>
          <p:cNvPicPr>
            <a:picLocks noChangeAspect="1"/>
          </p:cNvPicPr>
          <p:nvPr/>
        </p:nvPicPr>
        <p:blipFill>
          <a:blip r:embed="rId4">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250"/>
                            </p:stCondLst>
                            <p:childTnLst>
                              <p:par>
                                <p:cTn id="13" presetID="2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3" grpId="0"/>
      <p:bldP spid="15"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Box 26"/>
          <p:cNvSpPr txBox="1">
            <a:spLocks noChangeArrowheads="1"/>
          </p:cNvSpPr>
          <p:nvPr/>
        </p:nvSpPr>
        <p:spPr bwMode="auto">
          <a:xfrm>
            <a:off x="7064375" y="2327275"/>
            <a:ext cx="2867025" cy="646113"/>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Keep 31,000 </a:t>
            </a:r>
          </a:p>
          <a:p>
            <a:pPr algn="ctr"/>
            <a:r>
              <a:rPr lang="en-US" sz="1200" b="1">
                <a:solidFill>
                  <a:schemeClr val="bg1"/>
                </a:solidFill>
                <a:latin typeface="Times New Roman" pitchFamily="18" charset="0"/>
                <a:cs typeface="Times New Roman" pitchFamily="18" charset="0"/>
              </a:rPr>
              <a:t>Gym</a:t>
            </a:r>
            <a:endParaRPr lang="en-US" sz="1200">
              <a:solidFill>
                <a:schemeClr val="bg1"/>
              </a:solidFill>
              <a:latin typeface="Calibri" pitchFamily="34" charset="0"/>
            </a:endParaRPr>
          </a:p>
          <a:p>
            <a:endParaRPr lang="en-US" sz="1200" b="1">
              <a:latin typeface="Times New Roman" pitchFamily="18" charset="0"/>
              <a:cs typeface="Times New Roman" pitchFamily="18" charset="0"/>
            </a:endParaRPr>
          </a:p>
        </p:txBody>
      </p:sp>
      <p:sp>
        <p:nvSpPr>
          <p:cNvPr id="13" name="Title 1"/>
          <p:cNvSpPr txBox="1">
            <a:spLocks/>
          </p:cNvSpPr>
          <p:nvPr/>
        </p:nvSpPr>
        <p:spPr bwMode="auto">
          <a:xfrm>
            <a:off x="838200" y="55563"/>
            <a:ext cx="10515600" cy="1049337"/>
          </a:xfrm>
          <a:prstGeom prst="rect">
            <a:avLst/>
          </a:prstGeom>
          <a:noFill/>
          <a:ln w="9525">
            <a:noFill/>
            <a:miter lim="800000"/>
            <a:headEnd/>
            <a:tailEnd/>
          </a:ln>
        </p:spPr>
        <p:txBody>
          <a:bodyPr anchor="b"/>
          <a:lstStyle/>
          <a:p>
            <a:pPr algn="ctr">
              <a:lnSpc>
                <a:spcPct val="90000"/>
              </a:lnSpc>
            </a:pPr>
            <a:r>
              <a:rPr lang="en-US" sz="4400" b="1"/>
              <a:t>Recap of Knox High School</a:t>
            </a:r>
          </a:p>
        </p:txBody>
      </p:sp>
      <p:pic>
        <p:nvPicPr>
          <p:cNvPr id="54275" name="Picture 4"/>
          <p:cNvPicPr>
            <a:picLocks noChangeAspect="1"/>
          </p:cNvPicPr>
          <p:nvPr/>
        </p:nvPicPr>
        <p:blipFill>
          <a:blip r:embed="rId2"/>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A12643F1-F7E7-4D67-AB94-A326D09C9613}" type="slidenum">
              <a:rPr lang="en-US"/>
              <a:pPr>
                <a:defRPr/>
              </a:pPr>
              <a:t>40</a:t>
            </a:fld>
            <a:endParaRPr lang="en-US" dirty="0"/>
          </a:p>
        </p:txBody>
      </p:sp>
      <p:pic>
        <p:nvPicPr>
          <p:cNvPr id="54277" name="Picture 14"/>
          <p:cNvPicPr>
            <a:picLocks noChangeAspect="1"/>
          </p:cNvPicPr>
          <p:nvPr/>
        </p:nvPicPr>
        <p:blipFill>
          <a:blip r:embed="rId3">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sp>
        <p:nvSpPr>
          <p:cNvPr id="10" name="TextBox 9"/>
          <p:cNvSpPr txBox="1">
            <a:spLocks noChangeArrowheads="1"/>
          </p:cNvSpPr>
          <p:nvPr/>
        </p:nvSpPr>
        <p:spPr bwMode="auto">
          <a:xfrm>
            <a:off x="1298575" y="1111250"/>
            <a:ext cx="6881813" cy="4832350"/>
          </a:xfrm>
          <a:prstGeom prst="rect">
            <a:avLst/>
          </a:prstGeom>
          <a:noFill/>
          <a:ln w="9525">
            <a:noFill/>
            <a:miter lim="800000"/>
            <a:headEnd/>
            <a:tailEnd/>
          </a:ln>
        </p:spPr>
        <p:txBody>
          <a:bodyPr>
            <a:spAutoFit/>
          </a:bodyPr>
          <a:lstStyle/>
          <a:p>
            <a:pPr marL="171450" indent="-171450">
              <a:buFont typeface="Arial" charset="0"/>
              <a:buChar char="•"/>
            </a:pPr>
            <a:endParaRPr lang="en-US" sz="1400">
              <a:latin typeface="Helvetica" pitchFamily="34" charset="0"/>
              <a:cs typeface="Helvetica" pitchFamily="34" charset="0"/>
            </a:endParaRPr>
          </a:p>
          <a:p>
            <a:pPr marL="171450" indent="-171450">
              <a:buFont typeface="Arial" charset="0"/>
              <a:buChar char="•"/>
            </a:pPr>
            <a:r>
              <a:rPr lang="en-US" sz="1400">
                <a:latin typeface="Helvetica" pitchFamily="34" charset="0"/>
                <a:cs typeface="Helvetica" pitchFamily="34" charset="0"/>
              </a:rPr>
              <a:t>The Actual area of the existing building is 164,521 sf.</a:t>
            </a:r>
          </a:p>
          <a:p>
            <a:pPr marL="171450" indent="-171450">
              <a:buFont typeface="Arial" charset="0"/>
              <a:buChar char="•"/>
            </a:pPr>
            <a:r>
              <a:rPr lang="en-US" sz="1400">
                <a:latin typeface="Helvetica" pitchFamily="34" charset="0"/>
                <a:cs typeface="Helvetica" pitchFamily="34" charset="0"/>
              </a:rPr>
              <a:t>BUT, we know the Weinberg Gym, the Culinary Arts Program, the Welding Lab and the Redskin Room are not in this building!</a:t>
            </a:r>
          </a:p>
          <a:p>
            <a:pPr marL="171450" indent="-171450">
              <a:buFont typeface="Arial" charset="0"/>
              <a:buChar char="•"/>
            </a:pPr>
            <a:endParaRPr lang="en-US" sz="1400">
              <a:latin typeface="Helvetica" pitchFamily="34" charset="0"/>
              <a:cs typeface="Helvetica" pitchFamily="34" charset="0"/>
            </a:endParaRPr>
          </a:p>
          <a:p>
            <a:pPr marL="171450" indent="-171450">
              <a:buFont typeface="Arial" charset="0"/>
              <a:buChar char="•"/>
            </a:pPr>
            <a:r>
              <a:rPr lang="en-US" sz="1400">
                <a:latin typeface="Helvetica" pitchFamily="34" charset="0"/>
                <a:cs typeface="Helvetica" pitchFamily="34" charset="0"/>
              </a:rPr>
              <a:t>The resulting Gross Area would not be large enough to accommodate all of the programs, and the deficit is larger than the projected area of the programs located in the other buildings.</a:t>
            </a:r>
          </a:p>
          <a:p>
            <a:pPr marL="171450" indent="-171450">
              <a:buFont typeface="Arial" charset="0"/>
              <a:buChar char="•"/>
            </a:pPr>
            <a:r>
              <a:rPr lang="en-US" sz="1400">
                <a:latin typeface="Helvetica" pitchFamily="34" charset="0"/>
                <a:cs typeface="Helvetica" pitchFamily="34" charset="0"/>
              </a:rPr>
              <a:t>Even though the square footages for these spaces are not part of the projected gross area, the  “Ideal” Gross Area/Student is also almost 50% higher than the typical high school factor of 250 sf/student.</a:t>
            </a:r>
          </a:p>
          <a:p>
            <a:pPr marL="171450" indent="-171450">
              <a:buFont typeface="Arial" charset="0"/>
              <a:buChar char="•"/>
            </a:pPr>
            <a:endParaRPr lang="en-US" sz="1400">
              <a:latin typeface="Helvetica" pitchFamily="34" charset="0"/>
              <a:cs typeface="Helvetica" pitchFamily="34" charset="0"/>
            </a:endParaRPr>
          </a:p>
          <a:p>
            <a:pPr marL="171450" indent="-171450">
              <a:buFont typeface="Arial" charset="0"/>
              <a:buChar char="•"/>
            </a:pPr>
            <a:endParaRPr lang="en-US" sz="1400">
              <a:latin typeface="Helvetica" pitchFamily="34" charset="0"/>
              <a:cs typeface="Helvetica" pitchFamily="34" charset="0"/>
            </a:endParaRPr>
          </a:p>
          <a:p>
            <a:pPr marL="171450" indent="-171450">
              <a:buFont typeface="Arial" charset="0"/>
              <a:buChar char="•"/>
            </a:pPr>
            <a:endParaRPr lang="en-US" sz="1400">
              <a:latin typeface="Helvetica" pitchFamily="34" charset="0"/>
              <a:cs typeface="Helvetica" pitchFamily="34" charset="0"/>
            </a:endParaRPr>
          </a:p>
          <a:p>
            <a:pPr marL="171450" indent="-171450">
              <a:buFont typeface="Arial" charset="0"/>
              <a:buChar char="•"/>
            </a:pPr>
            <a:endParaRPr lang="en-US" sz="1400">
              <a:latin typeface="Helvetica" pitchFamily="34" charset="0"/>
              <a:cs typeface="Helvetica" pitchFamily="34" charset="0"/>
            </a:endParaRPr>
          </a:p>
          <a:p>
            <a:pPr marL="171450" indent="-171450">
              <a:buFont typeface="Arial" charset="0"/>
              <a:buChar char="•"/>
            </a:pPr>
            <a:endParaRPr lang="en-US" sz="1400">
              <a:latin typeface="Helvetica" pitchFamily="34" charset="0"/>
              <a:cs typeface="Helvetica" pitchFamily="34" charset="0"/>
            </a:endParaRPr>
          </a:p>
          <a:p>
            <a:pPr marL="171450" indent="-171450">
              <a:buFont typeface="Arial" charset="0"/>
              <a:buChar char="•"/>
            </a:pPr>
            <a:endParaRPr lang="en-US" sz="1400">
              <a:latin typeface="Helvetica" pitchFamily="34" charset="0"/>
              <a:cs typeface="Helvetica" pitchFamily="34" charset="0"/>
            </a:endParaRPr>
          </a:p>
          <a:p>
            <a:pPr marL="171450" indent="-171450">
              <a:buFont typeface="Arial" charset="0"/>
              <a:buChar char="•"/>
            </a:pPr>
            <a:endParaRPr lang="en-US" sz="1400">
              <a:latin typeface="Helvetica" pitchFamily="34" charset="0"/>
              <a:cs typeface="Helvetica" pitchFamily="34" charset="0"/>
            </a:endParaRPr>
          </a:p>
          <a:p>
            <a:pPr marL="171450" indent="-171450">
              <a:buFont typeface="Arial" charset="0"/>
              <a:buChar char="•"/>
            </a:pPr>
            <a:r>
              <a:rPr lang="en-US" sz="1400">
                <a:latin typeface="Helvetica" pitchFamily="34" charset="0"/>
                <a:cs typeface="Helvetica" pitchFamily="34" charset="0"/>
              </a:rPr>
              <a:t>This is due, in part, to the number of vocational programs that are offered at the High School, and the proportionally small, total building enrollment number.  The vocational programs require more space per student than a typical academic program, and create an imbalance of overall academic space.</a:t>
            </a:r>
          </a:p>
        </p:txBody>
      </p:sp>
      <p:pic>
        <p:nvPicPr>
          <p:cNvPr id="8" name="Picture 7"/>
          <p:cNvPicPr>
            <a:picLocks noChangeAspect="1"/>
          </p:cNvPicPr>
          <p:nvPr/>
        </p:nvPicPr>
        <p:blipFill>
          <a:blip r:embed="rId4"/>
          <a:srcRect/>
          <a:stretch>
            <a:fillRect/>
          </a:stretch>
        </p:blipFill>
        <p:spPr bwMode="auto">
          <a:xfrm>
            <a:off x="7856538" y="1019175"/>
            <a:ext cx="3941762" cy="2951163"/>
          </a:xfrm>
          <a:prstGeom prst="rect">
            <a:avLst/>
          </a:prstGeom>
          <a:noFill/>
          <a:ln w="9525">
            <a:noFill/>
            <a:miter lim="800000"/>
            <a:headEnd/>
            <a:tailEnd/>
          </a:ln>
        </p:spPr>
      </p:pic>
      <p:pic>
        <p:nvPicPr>
          <p:cNvPr id="9" name="Picture 8"/>
          <p:cNvPicPr>
            <a:picLocks noChangeAspect="1"/>
          </p:cNvPicPr>
          <p:nvPr/>
        </p:nvPicPr>
        <p:blipFill>
          <a:blip r:embed="rId5"/>
          <a:srcRect/>
          <a:stretch>
            <a:fillRect/>
          </a:stretch>
        </p:blipFill>
        <p:spPr bwMode="auto">
          <a:xfrm>
            <a:off x="336550" y="3773488"/>
            <a:ext cx="8470900" cy="1193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1250"/>
                            </p:stCondLst>
                            <p:childTnLst>
                              <p:par>
                                <p:cTn id="16" presetID="22" presetClass="entr" presetSubtype="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7" name="Group 9"/>
          <p:cNvGrpSpPr>
            <a:grpSpLocks/>
          </p:cNvGrpSpPr>
          <p:nvPr/>
        </p:nvGrpSpPr>
        <p:grpSpPr bwMode="auto">
          <a:xfrm>
            <a:off x="1808163" y="1365250"/>
            <a:ext cx="10042525" cy="2592388"/>
            <a:chOff x="1807977" y="1550361"/>
            <a:chExt cx="10042758" cy="2591443"/>
          </a:xfrm>
        </p:grpSpPr>
        <p:pic>
          <p:nvPicPr>
            <p:cNvPr id="55306" name="Picture 10"/>
            <p:cNvPicPr>
              <a:picLocks noChangeAspect="1"/>
            </p:cNvPicPr>
            <p:nvPr/>
          </p:nvPicPr>
          <p:blipFill>
            <a:blip r:embed="rId2"/>
            <a:srcRect t="73180" b="243"/>
            <a:stretch>
              <a:fillRect/>
            </a:stretch>
          </p:blipFill>
          <p:spPr bwMode="auto">
            <a:xfrm>
              <a:off x="1807977" y="2913467"/>
              <a:ext cx="10042757" cy="1228337"/>
            </a:xfrm>
            <a:prstGeom prst="rect">
              <a:avLst/>
            </a:prstGeom>
            <a:noFill/>
            <a:ln w="9525">
              <a:noFill/>
              <a:miter lim="800000"/>
              <a:headEnd/>
              <a:tailEnd/>
            </a:ln>
          </p:spPr>
        </p:pic>
        <p:pic>
          <p:nvPicPr>
            <p:cNvPr id="55307" name="Picture 11"/>
            <p:cNvPicPr>
              <a:picLocks noChangeAspect="1"/>
            </p:cNvPicPr>
            <p:nvPr/>
          </p:nvPicPr>
          <p:blipFill>
            <a:blip r:embed="rId2"/>
            <a:srcRect t="2" b="70425"/>
            <a:stretch>
              <a:fillRect/>
            </a:stretch>
          </p:blipFill>
          <p:spPr bwMode="auto">
            <a:xfrm>
              <a:off x="1807978" y="1550361"/>
              <a:ext cx="10042757" cy="1366744"/>
            </a:xfrm>
            <a:prstGeom prst="rect">
              <a:avLst/>
            </a:prstGeom>
            <a:noFill/>
            <a:ln w="9525">
              <a:noFill/>
              <a:miter lim="800000"/>
              <a:headEnd/>
              <a:tailEnd/>
            </a:ln>
          </p:spPr>
        </p:pic>
      </p:grpSp>
      <p:sp>
        <p:nvSpPr>
          <p:cNvPr id="55298" name="TextBox 26"/>
          <p:cNvSpPr txBox="1">
            <a:spLocks noChangeArrowheads="1"/>
          </p:cNvSpPr>
          <p:nvPr/>
        </p:nvSpPr>
        <p:spPr bwMode="auto">
          <a:xfrm>
            <a:off x="7064375" y="2327275"/>
            <a:ext cx="2867025" cy="646113"/>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Keep 31,000 </a:t>
            </a:r>
          </a:p>
          <a:p>
            <a:pPr algn="ctr"/>
            <a:r>
              <a:rPr lang="en-US" sz="1200" b="1">
                <a:solidFill>
                  <a:schemeClr val="bg1"/>
                </a:solidFill>
                <a:latin typeface="Times New Roman" pitchFamily="18" charset="0"/>
                <a:cs typeface="Times New Roman" pitchFamily="18" charset="0"/>
              </a:rPr>
              <a:t>Gym</a:t>
            </a:r>
            <a:endParaRPr lang="en-US" sz="1200">
              <a:solidFill>
                <a:schemeClr val="bg1"/>
              </a:solidFill>
              <a:latin typeface="Calibri" pitchFamily="34" charset="0"/>
            </a:endParaRPr>
          </a:p>
          <a:p>
            <a:endParaRPr lang="en-US" sz="1200" b="1">
              <a:latin typeface="Times New Roman" pitchFamily="18" charset="0"/>
              <a:cs typeface="Times New Roman" pitchFamily="18" charset="0"/>
            </a:endParaRPr>
          </a:p>
        </p:txBody>
      </p:sp>
      <p:sp>
        <p:nvSpPr>
          <p:cNvPr id="13"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Knox High School</a:t>
            </a:r>
          </a:p>
        </p:txBody>
      </p:sp>
      <p:pic>
        <p:nvPicPr>
          <p:cNvPr id="55300" name="Picture 4"/>
          <p:cNvPicPr>
            <a:picLocks noChangeAspect="1"/>
          </p:cNvPicPr>
          <p:nvPr/>
        </p:nvPicPr>
        <p:blipFill>
          <a:blip r:embed="rId3"/>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967C4A3F-18A9-4FB7-B58F-CFD290BA6AFA}" type="slidenum">
              <a:rPr lang="en-US"/>
              <a:pPr>
                <a:defRPr/>
              </a:pPr>
              <a:t>41</a:t>
            </a:fld>
            <a:endParaRPr lang="en-US" dirty="0"/>
          </a:p>
        </p:txBody>
      </p:sp>
      <p:sp>
        <p:nvSpPr>
          <p:cNvPr id="18" name="Arrow: Down 17">
            <a:extLst>
              <a:ext uri="{FF2B5EF4-FFF2-40B4-BE49-F238E27FC236}"/>
            </a:extLst>
          </p:cNvPr>
          <p:cNvSpPr/>
          <p:nvPr/>
        </p:nvSpPr>
        <p:spPr>
          <a:xfrm>
            <a:off x="6302375" y="1217613"/>
            <a:ext cx="654050" cy="831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5303" name="Picture 14"/>
          <p:cNvPicPr>
            <a:picLocks noChangeAspect="1"/>
          </p:cNvPicPr>
          <p:nvPr/>
        </p:nvPicPr>
        <p:blipFill>
          <a:blip r:embed="rId4">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sp>
        <p:nvSpPr>
          <p:cNvPr id="9" name="AutoShape 6"/>
          <p:cNvSpPr>
            <a:spLocks/>
          </p:cNvSpPr>
          <p:nvPr/>
        </p:nvSpPr>
        <p:spPr bwMode="auto">
          <a:xfrm>
            <a:off x="838200" y="4202113"/>
            <a:ext cx="4802188" cy="2085975"/>
          </a:xfrm>
          <a:custGeom>
            <a:avLst/>
            <a:gdLst>
              <a:gd name="T0" fmla="*/ 2401186 w 21600"/>
              <a:gd name="T1" fmla="*/ 1043134 h 21600"/>
              <a:gd name="T2" fmla="*/ 2401186 w 21600"/>
              <a:gd name="T3" fmla="*/ 1043134 h 21600"/>
              <a:gd name="T4" fmla="*/ 2401186 w 21600"/>
              <a:gd name="T5" fmla="*/ 1043134 h 21600"/>
              <a:gd name="T6" fmla="*/ 2401186 w 21600"/>
              <a:gd name="T7" fmla="*/ 104313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sz="2000">
                <a:latin typeface="Helvetica" pitchFamily="34" charset="0"/>
                <a:cs typeface="Times New Roman" pitchFamily="18" charset="0"/>
                <a:sym typeface="Times New Roman" pitchFamily="18" charset="0"/>
              </a:rPr>
              <a:t>The site size would appear to be adequate, but the congestion at the north entrances with parking, pick-up and drop-off could be configured better if the main entrance to the High School were moved to the area south of the building.</a:t>
            </a:r>
          </a:p>
          <a:p>
            <a:pPr>
              <a:spcBef>
                <a:spcPts val="800"/>
              </a:spcBef>
            </a:pPr>
            <a:endParaRPr lang="en-US" sz="2000">
              <a:latin typeface="Helvetica" pitchFamily="34" charset="0"/>
              <a:cs typeface="Times New Roman" pitchFamily="18" charset="0"/>
              <a:sym typeface="Times New Roman" pitchFamily="18" charset="0"/>
            </a:endParaRPr>
          </a:p>
        </p:txBody>
      </p:sp>
      <p:sp>
        <p:nvSpPr>
          <p:cNvPr id="14" name="AutoShape 6"/>
          <p:cNvSpPr>
            <a:spLocks/>
          </p:cNvSpPr>
          <p:nvPr/>
        </p:nvSpPr>
        <p:spPr bwMode="auto">
          <a:xfrm>
            <a:off x="5945188" y="4167188"/>
            <a:ext cx="4802187" cy="2085975"/>
          </a:xfrm>
          <a:custGeom>
            <a:avLst/>
            <a:gdLst>
              <a:gd name="T0" fmla="*/ 2401186 w 21600"/>
              <a:gd name="T1" fmla="*/ 1043134 h 21600"/>
              <a:gd name="T2" fmla="*/ 2401186 w 21600"/>
              <a:gd name="T3" fmla="*/ 1043134 h 21600"/>
              <a:gd name="T4" fmla="*/ 2401186 w 21600"/>
              <a:gd name="T5" fmla="*/ 1043134 h 21600"/>
              <a:gd name="T6" fmla="*/ 2401186 w 21600"/>
              <a:gd name="T7" fmla="*/ 104313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sz="2000">
                <a:latin typeface="Helvetica" pitchFamily="34" charset="0"/>
                <a:cs typeface="Times New Roman" pitchFamily="18" charset="0"/>
                <a:sym typeface="Times New Roman" pitchFamily="18" charset="0"/>
              </a:rPr>
              <a:t>This would allow for better separation of cars and buses, as well as the potential for the creation of a new security vestibule into the main office.</a:t>
            </a:r>
          </a:p>
          <a:p>
            <a:pPr>
              <a:spcBef>
                <a:spcPts val="800"/>
              </a:spcBef>
            </a:pPr>
            <a:endParaRPr lang="en-US" sz="2000">
              <a:latin typeface="Helvetica" pitchFamily="34" charset="0"/>
              <a:cs typeface="Times New Roman" pitchFamily="18" charset="0"/>
              <a:sym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P spid="9" grpId="0" autoUpdateAnimBg="0"/>
      <p:bldP spid="14"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1" name="Group 10"/>
          <p:cNvGrpSpPr>
            <a:grpSpLocks/>
          </p:cNvGrpSpPr>
          <p:nvPr/>
        </p:nvGrpSpPr>
        <p:grpSpPr bwMode="auto">
          <a:xfrm>
            <a:off x="1808163" y="1365250"/>
            <a:ext cx="10042525" cy="2592388"/>
            <a:chOff x="1807977" y="1550361"/>
            <a:chExt cx="10042758" cy="2591443"/>
          </a:xfrm>
        </p:grpSpPr>
        <p:pic>
          <p:nvPicPr>
            <p:cNvPr id="56329" name="Picture 11"/>
            <p:cNvPicPr>
              <a:picLocks noChangeAspect="1"/>
            </p:cNvPicPr>
            <p:nvPr/>
          </p:nvPicPr>
          <p:blipFill>
            <a:blip r:embed="rId2"/>
            <a:srcRect t="73180" b="243"/>
            <a:stretch>
              <a:fillRect/>
            </a:stretch>
          </p:blipFill>
          <p:spPr bwMode="auto">
            <a:xfrm>
              <a:off x="1807977" y="2913467"/>
              <a:ext cx="10042757" cy="1228337"/>
            </a:xfrm>
            <a:prstGeom prst="rect">
              <a:avLst/>
            </a:prstGeom>
            <a:noFill/>
            <a:ln w="9525">
              <a:noFill/>
              <a:miter lim="800000"/>
              <a:headEnd/>
              <a:tailEnd/>
            </a:ln>
          </p:spPr>
        </p:pic>
        <p:pic>
          <p:nvPicPr>
            <p:cNvPr id="56330" name="Picture 13"/>
            <p:cNvPicPr>
              <a:picLocks noChangeAspect="1"/>
            </p:cNvPicPr>
            <p:nvPr/>
          </p:nvPicPr>
          <p:blipFill>
            <a:blip r:embed="rId2"/>
            <a:srcRect t="2" b="70425"/>
            <a:stretch>
              <a:fillRect/>
            </a:stretch>
          </p:blipFill>
          <p:spPr bwMode="auto">
            <a:xfrm>
              <a:off x="1807978" y="1550361"/>
              <a:ext cx="10042757" cy="1366744"/>
            </a:xfrm>
            <a:prstGeom prst="rect">
              <a:avLst/>
            </a:prstGeom>
            <a:noFill/>
            <a:ln w="9525">
              <a:noFill/>
              <a:miter lim="800000"/>
              <a:headEnd/>
              <a:tailEnd/>
            </a:ln>
          </p:spPr>
        </p:pic>
      </p:grpSp>
      <p:sp>
        <p:nvSpPr>
          <p:cNvPr id="56322" name="TextBox 26"/>
          <p:cNvSpPr txBox="1">
            <a:spLocks noChangeArrowheads="1"/>
          </p:cNvSpPr>
          <p:nvPr/>
        </p:nvSpPr>
        <p:spPr bwMode="auto">
          <a:xfrm>
            <a:off x="7064375" y="2327275"/>
            <a:ext cx="2867025" cy="646113"/>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Keep 31,000 </a:t>
            </a:r>
          </a:p>
          <a:p>
            <a:pPr algn="ctr"/>
            <a:r>
              <a:rPr lang="en-US" sz="1200" b="1">
                <a:solidFill>
                  <a:schemeClr val="bg1"/>
                </a:solidFill>
                <a:latin typeface="Times New Roman" pitchFamily="18" charset="0"/>
                <a:cs typeface="Times New Roman" pitchFamily="18" charset="0"/>
              </a:rPr>
              <a:t>Gym</a:t>
            </a:r>
            <a:endParaRPr lang="en-US" sz="1200">
              <a:solidFill>
                <a:schemeClr val="bg1"/>
              </a:solidFill>
              <a:latin typeface="Calibri" pitchFamily="34" charset="0"/>
            </a:endParaRPr>
          </a:p>
          <a:p>
            <a:endParaRPr lang="en-US" sz="1200" b="1">
              <a:latin typeface="Times New Roman" pitchFamily="18" charset="0"/>
              <a:cs typeface="Times New Roman" pitchFamily="18" charset="0"/>
            </a:endParaRPr>
          </a:p>
        </p:txBody>
      </p:sp>
      <p:sp>
        <p:nvSpPr>
          <p:cNvPr id="13"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Knox High School</a:t>
            </a:r>
          </a:p>
        </p:txBody>
      </p:sp>
      <p:pic>
        <p:nvPicPr>
          <p:cNvPr id="56324" name="Picture 4"/>
          <p:cNvPicPr>
            <a:picLocks noChangeAspect="1"/>
          </p:cNvPicPr>
          <p:nvPr/>
        </p:nvPicPr>
        <p:blipFill>
          <a:blip r:embed="rId3"/>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18DF5185-554B-4752-8B38-4EF675404A27}" type="slidenum">
              <a:rPr lang="en-US"/>
              <a:pPr>
                <a:defRPr/>
              </a:pPr>
              <a:t>42</a:t>
            </a:fld>
            <a:endParaRPr lang="en-US" dirty="0"/>
          </a:p>
        </p:txBody>
      </p:sp>
      <p:sp>
        <p:nvSpPr>
          <p:cNvPr id="18" name="Arrow: Down 17">
            <a:extLst>
              <a:ext uri="{FF2B5EF4-FFF2-40B4-BE49-F238E27FC236}"/>
            </a:extLst>
          </p:cNvPr>
          <p:cNvSpPr/>
          <p:nvPr/>
        </p:nvSpPr>
        <p:spPr>
          <a:xfrm>
            <a:off x="7381875" y="1228725"/>
            <a:ext cx="655638" cy="831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6327" name="Picture 14"/>
          <p:cNvPicPr>
            <a:picLocks noChangeAspect="1"/>
          </p:cNvPicPr>
          <p:nvPr/>
        </p:nvPicPr>
        <p:blipFill>
          <a:blip r:embed="rId4">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sp>
        <p:nvSpPr>
          <p:cNvPr id="9" name="AutoShape 6"/>
          <p:cNvSpPr>
            <a:spLocks/>
          </p:cNvSpPr>
          <p:nvPr/>
        </p:nvSpPr>
        <p:spPr bwMode="auto">
          <a:xfrm>
            <a:off x="684213" y="4154488"/>
            <a:ext cx="10075862" cy="2085975"/>
          </a:xfrm>
          <a:custGeom>
            <a:avLst/>
            <a:gdLst>
              <a:gd name="T0" fmla="*/ 5037947 w 21600"/>
              <a:gd name="T1" fmla="*/ 1043134 h 21600"/>
              <a:gd name="T2" fmla="*/ 5037947 w 21600"/>
              <a:gd name="T3" fmla="*/ 1043134 h 21600"/>
              <a:gd name="T4" fmla="*/ 5037947 w 21600"/>
              <a:gd name="T5" fmla="*/ 1043134 h 21600"/>
              <a:gd name="T6" fmla="*/ 5037947 w 21600"/>
              <a:gd name="T7" fmla="*/ 104313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sz="2000">
                <a:latin typeface="Helvetica" pitchFamily="34" charset="0"/>
                <a:cs typeface="Times New Roman" pitchFamily="18" charset="0"/>
                <a:sym typeface="Times New Roman" pitchFamily="18" charset="0"/>
              </a:rPr>
              <a:t>The age of the facility explains, in part why parts and finishes in the building are deteriorating.  Also, the fact that the main windows around the cafeteria are single pane is attributable to the time when energy and security were not major concerns in school buildings.</a:t>
            </a:r>
          </a:p>
          <a:p>
            <a:pPr>
              <a:spcBef>
                <a:spcPts val="800"/>
              </a:spcBef>
            </a:pPr>
            <a:r>
              <a:rPr lang="en-US" sz="2000">
                <a:latin typeface="Helvetica" pitchFamily="34" charset="0"/>
                <a:cs typeface="Times New Roman" pitchFamily="18" charset="0"/>
                <a:sym typeface="Times New Roman" pitchFamily="18" charset="0"/>
              </a:rPr>
              <a:t>Main components, such as the pool have exceeded their lifespan, and the cost correct the failing systems will continue to drain capital funds.</a:t>
            </a:r>
          </a:p>
          <a:p>
            <a:pPr>
              <a:spcBef>
                <a:spcPts val="800"/>
              </a:spcBef>
            </a:pPr>
            <a:endParaRPr lang="en-US" sz="2000">
              <a:latin typeface="Helvetica" pitchFamily="34" charset="0"/>
              <a:cs typeface="Times New Roman" pitchFamily="18" charset="0"/>
              <a:sym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P spid="9"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6"/>
          <p:cNvSpPr>
            <a:spLocks/>
          </p:cNvSpPr>
          <p:nvPr/>
        </p:nvSpPr>
        <p:spPr bwMode="auto">
          <a:xfrm>
            <a:off x="579438" y="1266825"/>
            <a:ext cx="3883025" cy="4506913"/>
          </a:xfrm>
          <a:custGeom>
            <a:avLst/>
            <a:gdLst>
              <a:gd name="T0" fmla="*/ 1941812 w 21600"/>
              <a:gd name="T1" fmla="*/ 2253246 h 21600"/>
              <a:gd name="T2" fmla="*/ 1941812 w 21600"/>
              <a:gd name="T3" fmla="*/ 2253246 h 21600"/>
              <a:gd name="T4" fmla="*/ 1941812 w 21600"/>
              <a:gd name="T5" fmla="*/ 2253246 h 21600"/>
              <a:gd name="T6" fmla="*/ 1941812 w 21600"/>
              <a:gd name="T7" fmla="*/ 22532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sz="2000">
                <a:latin typeface="Helvetica" pitchFamily="34" charset="0"/>
                <a:cs typeface="Times New Roman" pitchFamily="18" charset="0"/>
                <a:sym typeface="Times New Roman" pitchFamily="18" charset="0"/>
              </a:rPr>
              <a:t>What did the staff say at the High School?</a:t>
            </a:r>
          </a:p>
          <a:p>
            <a:pPr>
              <a:spcBef>
                <a:spcPts val="800"/>
              </a:spcBef>
            </a:pPr>
            <a:r>
              <a:rPr lang="en-US" sz="2000">
                <a:latin typeface="Helvetica" pitchFamily="34" charset="0"/>
                <a:cs typeface="Times New Roman" pitchFamily="18" charset="0"/>
                <a:sym typeface="Times New Roman" pitchFamily="18" charset="0"/>
              </a:rPr>
              <a:t>These questions ask what works well in the school, and what, if possible, would the staff change.</a:t>
            </a:r>
          </a:p>
          <a:p>
            <a:pPr>
              <a:spcBef>
                <a:spcPts val="800"/>
              </a:spcBef>
            </a:pPr>
            <a:r>
              <a:rPr lang="en-US" sz="2000">
                <a:latin typeface="Helvetica" pitchFamily="34" charset="0"/>
                <a:cs typeface="Times New Roman" pitchFamily="18" charset="0"/>
                <a:sym typeface="Times New Roman" pitchFamily="18" charset="0"/>
              </a:rPr>
              <a:t>One of the most important issues is the lack of sound control between the classrooms, as well as the numerous leaks in the roof.</a:t>
            </a:r>
            <a:endParaRPr lang="en-US" sz="2800">
              <a:latin typeface="Helvetica" pitchFamily="34" charset="0"/>
            </a:endParaRPr>
          </a:p>
        </p:txBody>
      </p:sp>
      <p:pic>
        <p:nvPicPr>
          <p:cNvPr id="57346" name="Picture 4"/>
          <p:cNvPicPr>
            <a:picLocks noChangeAspect="1"/>
          </p:cNvPicPr>
          <p:nvPr/>
        </p:nvPicPr>
        <p:blipFill>
          <a:blip r:embed="rId2"/>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A6FC226E-A926-45BA-966F-A3FB68D34060}" type="slidenum">
              <a:rPr lang="en-US"/>
              <a:pPr>
                <a:defRPr/>
              </a:pPr>
              <a:t>43</a:t>
            </a:fld>
            <a:endParaRPr lang="en-US" dirty="0"/>
          </a:p>
        </p:txBody>
      </p:sp>
      <p:sp>
        <p:nvSpPr>
          <p:cNvPr id="15"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the High School</a:t>
            </a:r>
          </a:p>
        </p:txBody>
      </p:sp>
      <p:pic>
        <p:nvPicPr>
          <p:cNvPr id="8" name="Picture 7"/>
          <p:cNvPicPr>
            <a:picLocks noChangeAspect="1"/>
          </p:cNvPicPr>
          <p:nvPr/>
        </p:nvPicPr>
        <p:blipFill>
          <a:blip r:embed="rId3"/>
          <a:srcRect/>
          <a:stretch>
            <a:fillRect/>
          </a:stretch>
        </p:blipFill>
        <p:spPr bwMode="auto">
          <a:xfrm>
            <a:off x="5641975" y="1233488"/>
            <a:ext cx="4340225" cy="5305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6"/>
          <p:cNvSpPr>
            <a:spLocks/>
          </p:cNvSpPr>
          <p:nvPr/>
        </p:nvSpPr>
        <p:spPr bwMode="auto">
          <a:xfrm>
            <a:off x="638175" y="1266825"/>
            <a:ext cx="3824288" cy="4506913"/>
          </a:xfrm>
          <a:custGeom>
            <a:avLst/>
            <a:gdLst>
              <a:gd name="T0" fmla="*/ 1912572 w 21600"/>
              <a:gd name="T1" fmla="*/ 2253246 h 21600"/>
              <a:gd name="T2" fmla="*/ 1912572 w 21600"/>
              <a:gd name="T3" fmla="*/ 2253246 h 21600"/>
              <a:gd name="T4" fmla="*/ 1912572 w 21600"/>
              <a:gd name="T5" fmla="*/ 2253246 h 21600"/>
              <a:gd name="T6" fmla="*/ 1912572 w 21600"/>
              <a:gd name="T7" fmla="*/ 22532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sz="2000">
                <a:latin typeface="Helvetica" pitchFamily="34" charset="0"/>
                <a:cs typeface="Times New Roman" pitchFamily="18" charset="0"/>
                <a:sym typeface="Times New Roman" pitchFamily="18" charset="0"/>
              </a:rPr>
              <a:t>What did the staff say at the High School?</a:t>
            </a:r>
          </a:p>
        </p:txBody>
      </p:sp>
      <p:pic>
        <p:nvPicPr>
          <p:cNvPr id="58370" name="Picture 4"/>
          <p:cNvPicPr>
            <a:picLocks noChangeAspect="1"/>
          </p:cNvPicPr>
          <p:nvPr/>
        </p:nvPicPr>
        <p:blipFill>
          <a:blip r:embed="rId2"/>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D54EDF2F-ED78-43F4-B227-2EBA0EA8BB02}" type="slidenum">
              <a:rPr lang="en-US"/>
              <a:pPr>
                <a:defRPr/>
              </a:pPr>
              <a:t>44</a:t>
            </a:fld>
            <a:endParaRPr lang="en-US" dirty="0"/>
          </a:p>
        </p:txBody>
      </p:sp>
      <p:sp>
        <p:nvSpPr>
          <p:cNvPr id="15"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the High School</a:t>
            </a:r>
          </a:p>
        </p:txBody>
      </p:sp>
      <p:pic>
        <p:nvPicPr>
          <p:cNvPr id="9" name="Picture 8"/>
          <p:cNvPicPr>
            <a:picLocks noChangeAspect="1"/>
          </p:cNvPicPr>
          <p:nvPr/>
        </p:nvPicPr>
        <p:blipFill>
          <a:blip r:embed="rId3"/>
          <a:srcRect/>
          <a:stretch>
            <a:fillRect/>
          </a:stretch>
        </p:blipFill>
        <p:spPr bwMode="auto">
          <a:xfrm>
            <a:off x="5057775" y="1247775"/>
            <a:ext cx="4745038" cy="54721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3" name="Group 9"/>
          <p:cNvGrpSpPr>
            <a:grpSpLocks/>
          </p:cNvGrpSpPr>
          <p:nvPr/>
        </p:nvGrpSpPr>
        <p:grpSpPr bwMode="auto">
          <a:xfrm>
            <a:off x="1803400" y="1484313"/>
            <a:ext cx="10042525" cy="2590800"/>
            <a:chOff x="1807977" y="1550361"/>
            <a:chExt cx="10042758" cy="2591443"/>
          </a:xfrm>
        </p:grpSpPr>
        <p:pic>
          <p:nvPicPr>
            <p:cNvPr id="59401" name="Picture 10"/>
            <p:cNvPicPr>
              <a:picLocks noChangeAspect="1"/>
            </p:cNvPicPr>
            <p:nvPr/>
          </p:nvPicPr>
          <p:blipFill>
            <a:blip r:embed="rId2"/>
            <a:srcRect t="73180" b="243"/>
            <a:stretch>
              <a:fillRect/>
            </a:stretch>
          </p:blipFill>
          <p:spPr bwMode="auto">
            <a:xfrm>
              <a:off x="1807977" y="2913467"/>
              <a:ext cx="10042757" cy="1228337"/>
            </a:xfrm>
            <a:prstGeom prst="rect">
              <a:avLst/>
            </a:prstGeom>
            <a:noFill/>
            <a:ln w="9525">
              <a:noFill/>
              <a:miter lim="800000"/>
              <a:headEnd/>
              <a:tailEnd/>
            </a:ln>
          </p:spPr>
        </p:pic>
        <p:pic>
          <p:nvPicPr>
            <p:cNvPr id="59402" name="Picture 11"/>
            <p:cNvPicPr>
              <a:picLocks noChangeAspect="1"/>
            </p:cNvPicPr>
            <p:nvPr/>
          </p:nvPicPr>
          <p:blipFill>
            <a:blip r:embed="rId2"/>
            <a:srcRect t="2" b="70425"/>
            <a:stretch>
              <a:fillRect/>
            </a:stretch>
          </p:blipFill>
          <p:spPr bwMode="auto">
            <a:xfrm>
              <a:off x="1807978" y="1550361"/>
              <a:ext cx="10042757" cy="1366744"/>
            </a:xfrm>
            <a:prstGeom prst="rect">
              <a:avLst/>
            </a:prstGeom>
            <a:noFill/>
            <a:ln w="9525">
              <a:noFill/>
              <a:miter lim="800000"/>
              <a:headEnd/>
              <a:tailEnd/>
            </a:ln>
          </p:spPr>
        </p:pic>
      </p:grpSp>
      <p:sp>
        <p:nvSpPr>
          <p:cNvPr id="59394" name="TextBox 26"/>
          <p:cNvSpPr txBox="1">
            <a:spLocks noChangeArrowheads="1"/>
          </p:cNvSpPr>
          <p:nvPr/>
        </p:nvSpPr>
        <p:spPr bwMode="auto">
          <a:xfrm>
            <a:off x="7064375" y="2327275"/>
            <a:ext cx="2867025" cy="646113"/>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Keep 31,000 </a:t>
            </a:r>
          </a:p>
          <a:p>
            <a:pPr algn="ctr"/>
            <a:r>
              <a:rPr lang="en-US" sz="1200" b="1">
                <a:solidFill>
                  <a:schemeClr val="bg1"/>
                </a:solidFill>
                <a:latin typeface="Times New Roman" pitchFamily="18" charset="0"/>
                <a:cs typeface="Times New Roman" pitchFamily="18" charset="0"/>
              </a:rPr>
              <a:t>Gym</a:t>
            </a:r>
            <a:endParaRPr lang="en-US" sz="1200">
              <a:solidFill>
                <a:schemeClr val="bg1"/>
              </a:solidFill>
              <a:latin typeface="Calibri" pitchFamily="34" charset="0"/>
            </a:endParaRPr>
          </a:p>
          <a:p>
            <a:endParaRPr lang="en-US" sz="1200" b="1">
              <a:latin typeface="Times New Roman" pitchFamily="18" charset="0"/>
              <a:cs typeface="Times New Roman" pitchFamily="18" charset="0"/>
            </a:endParaRPr>
          </a:p>
        </p:txBody>
      </p:sp>
      <p:sp>
        <p:nvSpPr>
          <p:cNvPr id="13"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Knox High School</a:t>
            </a:r>
          </a:p>
        </p:txBody>
      </p:sp>
      <p:pic>
        <p:nvPicPr>
          <p:cNvPr id="59396" name="Picture 4"/>
          <p:cNvPicPr>
            <a:picLocks noChangeAspect="1"/>
          </p:cNvPicPr>
          <p:nvPr/>
        </p:nvPicPr>
        <p:blipFill>
          <a:blip r:embed="rId3"/>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1ED35D56-4341-4205-9179-759A2158D00E}" type="slidenum">
              <a:rPr lang="en-US"/>
              <a:pPr>
                <a:defRPr/>
              </a:pPr>
              <a:t>45</a:t>
            </a:fld>
            <a:endParaRPr lang="en-US" dirty="0"/>
          </a:p>
        </p:txBody>
      </p:sp>
      <p:sp>
        <p:nvSpPr>
          <p:cNvPr id="18" name="Arrow: Down 17">
            <a:extLst>
              <a:ext uri="{FF2B5EF4-FFF2-40B4-BE49-F238E27FC236}"/>
            </a:extLst>
          </p:cNvPr>
          <p:cNvSpPr/>
          <p:nvPr/>
        </p:nvSpPr>
        <p:spPr>
          <a:xfrm>
            <a:off x="8002588" y="1152525"/>
            <a:ext cx="654050" cy="831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9399" name="Picture 14"/>
          <p:cNvPicPr>
            <a:picLocks noChangeAspect="1"/>
          </p:cNvPicPr>
          <p:nvPr/>
        </p:nvPicPr>
        <p:blipFill>
          <a:blip r:embed="rId4">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sp>
        <p:nvSpPr>
          <p:cNvPr id="9" name="AutoShape 6"/>
          <p:cNvSpPr>
            <a:spLocks/>
          </p:cNvSpPr>
          <p:nvPr/>
        </p:nvSpPr>
        <p:spPr bwMode="auto">
          <a:xfrm>
            <a:off x="684213" y="4154488"/>
            <a:ext cx="9247187" cy="2085975"/>
          </a:xfrm>
          <a:custGeom>
            <a:avLst/>
            <a:gdLst>
              <a:gd name="T0" fmla="*/ 4623560 w 21600"/>
              <a:gd name="T1" fmla="*/ 1043134 h 21600"/>
              <a:gd name="T2" fmla="*/ 4623560 w 21600"/>
              <a:gd name="T3" fmla="*/ 1043134 h 21600"/>
              <a:gd name="T4" fmla="*/ 4623560 w 21600"/>
              <a:gd name="T5" fmla="*/ 1043134 h 21600"/>
              <a:gd name="T6" fmla="*/ 4623560 w 21600"/>
              <a:gd name="T7" fmla="*/ 104313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sz="2000">
                <a:latin typeface="Helvetica" pitchFamily="34" charset="0"/>
                <a:cs typeface="Times New Roman" pitchFamily="18" charset="0"/>
                <a:sym typeface="Times New Roman" pitchFamily="18" charset="0"/>
              </a:rPr>
              <a:t>The projected costs to correct the items noted, with the exception of the mechanical, electrical and plumbing is approximately $7.8 million.  In the case of the High School, we would project approximately 40% of this amount or $3.2 of critical items.  These would include roof repairs, the pool, carpet and finishes, and site conditions.  But, it would not adjust the size of the overall building or the size of the spaces.</a:t>
            </a:r>
          </a:p>
          <a:p>
            <a:pPr>
              <a:spcBef>
                <a:spcPts val="800"/>
              </a:spcBef>
            </a:pPr>
            <a:endParaRPr lang="en-US" sz="2000">
              <a:latin typeface="Helvetica" pitchFamily="34" charset="0"/>
              <a:cs typeface="Times New Roman" pitchFamily="18" charset="0"/>
              <a:sym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P spid="9"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bwMode="auto">
          <a:xfrm>
            <a:off x="334963" y="1296988"/>
            <a:ext cx="4624387" cy="1700212"/>
          </a:xfrm>
          <a:prstGeom prst="rect">
            <a:avLst/>
          </a:prstGeom>
          <a:noFill/>
          <a:ln w="9525">
            <a:noFill/>
            <a:miter lim="800000"/>
            <a:headEnd/>
            <a:tailEnd/>
          </a:ln>
        </p:spPr>
        <p:txBody>
          <a:bodyPr anchor="b"/>
          <a:lstStyle/>
          <a:p>
            <a:pPr>
              <a:lnSpc>
                <a:spcPct val="90000"/>
              </a:lnSpc>
            </a:pPr>
            <a:r>
              <a:rPr lang="en-US" sz="3600" b="1"/>
              <a:t>Compiling the projected costs </a:t>
            </a:r>
          </a:p>
          <a:p>
            <a:pPr>
              <a:lnSpc>
                <a:spcPct val="90000"/>
              </a:lnSpc>
            </a:pPr>
            <a:endParaRPr lang="en-US" sz="3600" b="1"/>
          </a:p>
        </p:txBody>
      </p:sp>
      <p:pic>
        <p:nvPicPr>
          <p:cNvPr id="60418" name="Picture 4"/>
          <p:cNvPicPr>
            <a:picLocks noChangeAspect="1"/>
          </p:cNvPicPr>
          <p:nvPr/>
        </p:nvPicPr>
        <p:blipFill>
          <a:blip r:embed="rId2"/>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AD07C43E-7695-4E09-91A0-27D878E56BF4}" type="slidenum">
              <a:rPr lang="en-US"/>
              <a:pPr>
                <a:defRPr/>
              </a:pPr>
              <a:t>46</a:t>
            </a:fld>
            <a:endParaRPr lang="en-US" dirty="0"/>
          </a:p>
        </p:txBody>
      </p:sp>
      <p:sp>
        <p:nvSpPr>
          <p:cNvPr id="19" name="AutoShape 6"/>
          <p:cNvSpPr>
            <a:spLocks/>
          </p:cNvSpPr>
          <p:nvPr/>
        </p:nvSpPr>
        <p:spPr bwMode="auto">
          <a:xfrm>
            <a:off x="334963" y="3241675"/>
            <a:ext cx="3863975" cy="927100"/>
          </a:xfrm>
          <a:custGeom>
            <a:avLst/>
            <a:gdLst>
              <a:gd name="T0" fmla="*/ 1931951 w 21600"/>
              <a:gd name="T1" fmla="*/ 463799 h 21600"/>
              <a:gd name="T2" fmla="*/ 1931951 w 21600"/>
              <a:gd name="T3" fmla="*/ 463799 h 21600"/>
              <a:gd name="T4" fmla="*/ 1931951 w 21600"/>
              <a:gd name="T5" fmla="*/ 463799 h 21600"/>
              <a:gd name="T6" fmla="*/ 1931951 w 21600"/>
              <a:gd name="T7" fmla="*/ 4637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a:latin typeface="Helvetica" pitchFamily="34" charset="0"/>
                <a:cs typeface="Times New Roman" pitchFamily="18" charset="0"/>
                <a:sym typeface="Times New Roman" pitchFamily="18" charset="0"/>
              </a:rPr>
              <a:t>Assume a factor of 5% inflation because the actual work would probably be done a year from now.</a:t>
            </a:r>
          </a:p>
        </p:txBody>
      </p:sp>
      <p:sp>
        <p:nvSpPr>
          <p:cNvPr id="20" name="AutoShape 6"/>
          <p:cNvSpPr>
            <a:spLocks/>
          </p:cNvSpPr>
          <p:nvPr/>
        </p:nvSpPr>
        <p:spPr bwMode="auto">
          <a:xfrm>
            <a:off x="334963" y="4503738"/>
            <a:ext cx="3863975" cy="927100"/>
          </a:xfrm>
          <a:custGeom>
            <a:avLst/>
            <a:gdLst>
              <a:gd name="T0" fmla="*/ 1931951 w 21600"/>
              <a:gd name="T1" fmla="*/ 463799 h 21600"/>
              <a:gd name="T2" fmla="*/ 1931951 w 21600"/>
              <a:gd name="T3" fmla="*/ 463799 h 21600"/>
              <a:gd name="T4" fmla="*/ 1931951 w 21600"/>
              <a:gd name="T5" fmla="*/ 463799 h 21600"/>
              <a:gd name="T6" fmla="*/ 1931951 w 21600"/>
              <a:gd name="T7" fmla="*/ 4637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a:latin typeface="Helvetica" pitchFamily="34" charset="0"/>
                <a:cs typeface="Times New Roman" pitchFamily="18" charset="0"/>
                <a:sym typeface="Times New Roman" pitchFamily="18" charset="0"/>
              </a:rPr>
              <a:t>Assume 20% in addition for associated soft costs.</a:t>
            </a:r>
          </a:p>
        </p:txBody>
      </p:sp>
      <p:sp>
        <p:nvSpPr>
          <p:cNvPr id="21" name="AutoShape 6"/>
          <p:cNvSpPr>
            <a:spLocks/>
          </p:cNvSpPr>
          <p:nvPr/>
        </p:nvSpPr>
        <p:spPr bwMode="auto">
          <a:xfrm>
            <a:off x="334963" y="5070475"/>
            <a:ext cx="3863975" cy="927100"/>
          </a:xfrm>
          <a:custGeom>
            <a:avLst/>
            <a:gdLst>
              <a:gd name="T0" fmla="*/ 1931951 w 21600"/>
              <a:gd name="T1" fmla="*/ 463799 h 21600"/>
              <a:gd name="T2" fmla="*/ 1931951 w 21600"/>
              <a:gd name="T3" fmla="*/ 463799 h 21600"/>
              <a:gd name="T4" fmla="*/ 1931951 w 21600"/>
              <a:gd name="T5" fmla="*/ 463799 h 21600"/>
              <a:gd name="T6" fmla="*/ 1931951 w 21600"/>
              <a:gd name="T7" fmla="*/ 4637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a:latin typeface="Helvetica" pitchFamily="34" charset="0"/>
                <a:cs typeface="Times New Roman" pitchFamily="18" charset="0"/>
                <a:sym typeface="Times New Roman" pitchFamily="18" charset="0"/>
              </a:rPr>
              <a:t>The potential “Total Project Costs”</a:t>
            </a:r>
          </a:p>
        </p:txBody>
      </p:sp>
      <p:sp>
        <p:nvSpPr>
          <p:cNvPr id="22" name="Arrow: Down 21">
            <a:extLst>
              <a:ext uri="{FF2B5EF4-FFF2-40B4-BE49-F238E27FC236}"/>
            </a:extLst>
          </p:cNvPr>
          <p:cNvSpPr/>
          <p:nvPr/>
        </p:nvSpPr>
        <p:spPr>
          <a:xfrm rot="16200000">
            <a:off x="3871119" y="3326607"/>
            <a:ext cx="655637" cy="831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Arrow: Down 22">
            <a:extLst>
              <a:ext uri="{FF2B5EF4-FFF2-40B4-BE49-F238E27FC236}"/>
            </a:extLst>
          </p:cNvPr>
          <p:cNvSpPr/>
          <p:nvPr/>
        </p:nvSpPr>
        <p:spPr>
          <a:xfrm rot="16200000">
            <a:off x="3871119" y="4153694"/>
            <a:ext cx="655638" cy="831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Arrow: Down 23">
            <a:extLst>
              <a:ext uri="{FF2B5EF4-FFF2-40B4-BE49-F238E27FC236}"/>
            </a:extLst>
          </p:cNvPr>
          <p:cNvSpPr/>
          <p:nvPr/>
        </p:nvSpPr>
        <p:spPr>
          <a:xfrm rot="16200000">
            <a:off x="3871119" y="4801394"/>
            <a:ext cx="655638" cy="831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0" name="Group 9"/>
          <p:cNvGrpSpPr>
            <a:grpSpLocks/>
          </p:cNvGrpSpPr>
          <p:nvPr/>
        </p:nvGrpSpPr>
        <p:grpSpPr bwMode="auto">
          <a:xfrm>
            <a:off x="4699000" y="2987675"/>
            <a:ext cx="7421563" cy="2854325"/>
            <a:chOff x="4860504" y="3410103"/>
            <a:chExt cx="5480146" cy="2107495"/>
          </a:xfrm>
        </p:grpSpPr>
        <p:pic>
          <p:nvPicPr>
            <p:cNvPr id="60430" name="Picture 2"/>
            <p:cNvPicPr>
              <a:picLocks noChangeAspect="1"/>
            </p:cNvPicPr>
            <p:nvPr/>
          </p:nvPicPr>
          <p:blipFill>
            <a:blip r:embed="rId3"/>
            <a:srcRect r="74892"/>
            <a:stretch>
              <a:fillRect/>
            </a:stretch>
          </p:blipFill>
          <p:spPr bwMode="auto">
            <a:xfrm>
              <a:off x="4860504" y="3410103"/>
              <a:ext cx="3061125" cy="2103629"/>
            </a:xfrm>
            <a:prstGeom prst="rect">
              <a:avLst/>
            </a:prstGeom>
            <a:noFill/>
            <a:ln w="9525">
              <a:noFill/>
              <a:miter lim="800000"/>
              <a:headEnd/>
              <a:tailEnd/>
            </a:ln>
          </p:spPr>
        </p:pic>
        <p:pic>
          <p:nvPicPr>
            <p:cNvPr id="60431" name="Picture 7"/>
            <p:cNvPicPr>
              <a:picLocks noChangeAspect="1"/>
            </p:cNvPicPr>
            <p:nvPr/>
          </p:nvPicPr>
          <p:blipFill>
            <a:blip r:embed="rId3"/>
            <a:srcRect l="79549"/>
            <a:stretch>
              <a:fillRect/>
            </a:stretch>
          </p:blipFill>
          <p:spPr bwMode="auto">
            <a:xfrm>
              <a:off x="7847315" y="3413969"/>
              <a:ext cx="2493335" cy="2103629"/>
            </a:xfrm>
            <a:prstGeom prst="rect">
              <a:avLst/>
            </a:prstGeom>
            <a:noFill/>
            <a:ln w="9525">
              <a:noFill/>
              <a:miter lim="800000"/>
              <a:headEnd/>
              <a:tailEnd/>
            </a:ln>
          </p:spPr>
        </p:pic>
      </p:grpSp>
      <p:sp>
        <p:nvSpPr>
          <p:cNvPr id="25" name="AutoShape 6"/>
          <p:cNvSpPr>
            <a:spLocks/>
          </p:cNvSpPr>
          <p:nvPr/>
        </p:nvSpPr>
        <p:spPr bwMode="auto">
          <a:xfrm>
            <a:off x="8843963" y="1050925"/>
            <a:ext cx="3025775" cy="1273175"/>
          </a:xfrm>
          <a:custGeom>
            <a:avLst/>
            <a:gdLst>
              <a:gd name="T0" fmla="*/ 1512663 w 21600"/>
              <a:gd name="T1" fmla="*/ 636589 h 21600"/>
              <a:gd name="T2" fmla="*/ 1512663 w 21600"/>
              <a:gd name="T3" fmla="*/ 636589 h 21600"/>
              <a:gd name="T4" fmla="*/ 1512663 w 21600"/>
              <a:gd name="T5" fmla="*/ 636589 h 21600"/>
              <a:gd name="T6" fmla="*/ 1512663 w 21600"/>
              <a:gd name="T7" fmla="*/ 63658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a:latin typeface="Helvetica" pitchFamily="34" charset="0"/>
                <a:cs typeface="Times New Roman" pitchFamily="18" charset="0"/>
                <a:sym typeface="Times New Roman" pitchFamily="18" charset="0"/>
              </a:rPr>
              <a:t>The total cost of </a:t>
            </a:r>
            <a:r>
              <a:rPr lang="en-US" b="1">
                <a:latin typeface="Helvetica" pitchFamily="34" charset="0"/>
                <a:cs typeface="Times New Roman" pitchFamily="18" charset="0"/>
                <a:sym typeface="Times New Roman" pitchFamily="18" charset="0"/>
              </a:rPr>
              <a:t>all</a:t>
            </a:r>
            <a:r>
              <a:rPr lang="en-US">
                <a:latin typeface="Helvetica" pitchFamily="34" charset="0"/>
                <a:cs typeface="Times New Roman" pitchFamily="18" charset="0"/>
                <a:sym typeface="Times New Roman" pitchFamily="18" charset="0"/>
              </a:rPr>
              <a:t> of the items identified, excluding mechanical, electrical and plumbing corrections. </a:t>
            </a:r>
          </a:p>
        </p:txBody>
      </p:sp>
      <p:sp>
        <p:nvSpPr>
          <p:cNvPr id="26" name="Arrow: Down 25">
            <a:extLst>
              <a:ext uri="{FF2B5EF4-FFF2-40B4-BE49-F238E27FC236}"/>
            </a:extLst>
          </p:cNvPr>
          <p:cNvSpPr/>
          <p:nvPr/>
        </p:nvSpPr>
        <p:spPr>
          <a:xfrm>
            <a:off x="10990263" y="2160588"/>
            <a:ext cx="655637" cy="831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0429" name="Picture 26"/>
          <p:cNvPicPr>
            <a:picLocks noChangeAspect="1"/>
          </p:cNvPicPr>
          <p:nvPr/>
        </p:nvPicPr>
        <p:blipFill>
          <a:blip r:embed="rId4">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autoUpdateAnimBg="0"/>
      <p:bldP spid="20" grpId="0" autoUpdateAnimBg="0"/>
      <p:bldP spid="21" grpId="0" autoUpdateAnimBg="0"/>
      <p:bldP spid="22" grpId="0" animBg="1"/>
      <p:bldP spid="23" grpId="0" animBg="1"/>
      <p:bldP spid="24" grpId="0" animBg="1"/>
      <p:bldP spid="25" grpId="0" autoUpdateAnimBg="0"/>
      <p:bldP spid="2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p:cNvPicPr>
            <a:picLocks noChangeAspect="1"/>
          </p:cNvPicPr>
          <p:nvPr/>
        </p:nvPicPr>
        <p:blipFill>
          <a:blip r:embed="rId2"/>
          <a:srcRect/>
          <a:stretch>
            <a:fillRect/>
          </a:stretch>
        </p:blipFill>
        <p:spPr bwMode="auto">
          <a:xfrm>
            <a:off x="4851400" y="2968625"/>
            <a:ext cx="6781800" cy="2571750"/>
          </a:xfrm>
          <a:prstGeom prst="rect">
            <a:avLst/>
          </a:prstGeom>
          <a:noFill/>
          <a:ln w="9525">
            <a:noFill/>
            <a:miter lim="800000"/>
            <a:headEnd/>
            <a:tailEnd/>
          </a:ln>
        </p:spPr>
      </p:pic>
      <p:sp>
        <p:nvSpPr>
          <p:cNvPr id="61442" name="Title 1"/>
          <p:cNvSpPr txBox="1">
            <a:spLocks/>
          </p:cNvSpPr>
          <p:nvPr/>
        </p:nvSpPr>
        <p:spPr bwMode="auto">
          <a:xfrm>
            <a:off x="334963" y="1296988"/>
            <a:ext cx="4624387" cy="1700212"/>
          </a:xfrm>
          <a:prstGeom prst="rect">
            <a:avLst/>
          </a:prstGeom>
          <a:noFill/>
          <a:ln w="9525">
            <a:noFill/>
            <a:miter lim="800000"/>
            <a:headEnd/>
            <a:tailEnd/>
          </a:ln>
        </p:spPr>
        <p:txBody>
          <a:bodyPr anchor="b"/>
          <a:lstStyle/>
          <a:p>
            <a:pPr>
              <a:lnSpc>
                <a:spcPct val="90000"/>
              </a:lnSpc>
            </a:pPr>
            <a:r>
              <a:rPr lang="en-US" sz="3600" b="1"/>
              <a:t>Compiling the projected costs </a:t>
            </a:r>
          </a:p>
          <a:p>
            <a:pPr>
              <a:lnSpc>
                <a:spcPct val="90000"/>
              </a:lnSpc>
            </a:pPr>
            <a:endParaRPr lang="en-US" sz="3600" b="1"/>
          </a:p>
        </p:txBody>
      </p:sp>
      <p:pic>
        <p:nvPicPr>
          <p:cNvPr id="61443" name="Picture 4"/>
          <p:cNvPicPr>
            <a:picLocks noChangeAspect="1"/>
          </p:cNvPicPr>
          <p:nvPr/>
        </p:nvPicPr>
        <p:blipFill>
          <a:blip r:embed="rId3"/>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2973D200-81A1-4AA0-9732-698E8825AD8C}" type="slidenum">
              <a:rPr lang="en-US"/>
              <a:pPr>
                <a:defRPr/>
              </a:pPr>
              <a:t>47</a:t>
            </a:fld>
            <a:endParaRPr lang="en-US" dirty="0"/>
          </a:p>
        </p:txBody>
      </p:sp>
      <p:sp>
        <p:nvSpPr>
          <p:cNvPr id="19" name="AutoShape 6"/>
          <p:cNvSpPr>
            <a:spLocks/>
          </p:cNvSpPr>
          <p:nvPr/>
        </p:nvSpPr>
        <p:spPr bwMode="auto">
          <a:xfrm>
            <a:off x="334963" y="3241675"/>
            <a:ext cx="3863975" cy="927100"/>
          </a:xfrm>
          <a:custGeom>
            <a:avLst/>
            <a:gdLst>
              <a:gd name="T0" fmla="*/ 1931951 w 21600"/>
              <a:gd name="T1" fmla="*/ 463799 h 21600"/>
              <a:gd name="T2" fmla="*/ 1931951 w 21600"/>
              <a:gd name="T3" fmla="*/ 463799 h 21600"/>
              <a:gd name="T4" fmla="*/ 1931951 w 21600"/>
              <a:gd name="T5" fmla="*/ 463799 h 21600"/>
              <a:gd name="T6" fmla="*/ 1931951 w 21600"/>
              <a:gd name="T7" fmla="*/ 4637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a:latin typeface="Helvetica" pitchFamily="34" charset="0"/>
                <a:cs typeface="Times New Roman" pitchFamily="18" charset="0"/>
                <a:sym typeface="Times New Roman" pitchFamily="18" charset="0"/>
              </a:rPr>
              <a:t>Assume a factor of 5% inflation because the actual work would probably be done a year from now.</a:t>
            </a:r>
          </a:p>
        </p:txBody>
      </p:sp>
      <p:sp>
        <p:nvSpPr>
          <p:cNvPr id="20" name="AutoShape 6"/>
          <p:cNvSpPr>
            <a:spLocks/>
          </p:cNvSpPr>
          <p:nvPr/>
        </p:nvSpPr>
        <p:spPr bwMode="auto">
          <a:xfrm>
            <a:off x="334963" y="4503738"/>
            <a:ext cx="3863975" cy="927100"/>
          </a:xfrm>
          <a:custGeom>
            <a:avLst/>
            <a:gdLst>
              <a:gd name="T0" fmla="*/ 1931951 w 21600"/>
              <a:gd name="T1" fmla="*/ 463799 h 21600"/>
              <a:gd name="T2" fmla="*/ 1931951 w 21600"/>
              <a:gd name="T3" fmla="*/ 463799 h 21600"/>
              <a:gd name="T4" fmla="*/ 1931951 w 21600"/>
              <a:gd name="T5" fmla="*/ 463799 h 21600"/>
              <a:gd name="T6" fmla="*/ 1931951 w 21600"/>
              <a:gd name="T7" fmla="*/ 4637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a:latin typeface="Helvetica" pitchFamily="34" charset="0"/>
                <a:cs typeface="Times New Roman" pitchFamily="18" charset="0"/>
                <a:sym typeface="Times New Roman" pitchFamily="18" charset="0"/>
              </a:rPr>
              <a:t>Assume 20% in addition for associated soft costs.</a:t>
            </a:r>
          </a:p>
        </p:txBody>
      </p:sp>
      <p:sp>
        <p:nvSpPr>
          <p:cNvPr id="21" name="AutoShape 6"/>
          <p:cNvSpPr>
            <a:spLocks/>
          </p:cNvSpPr>
          <p:nvPr/>
        </p:nvSpPr>
        <p:spPr bwMode="auto">
          <a:xfrm>
            <a:off x="334963" y="5070475"/>
            <a:ext cx="3863975" cy="927100"/>
          </a:xfrm>
          <a:custGeom>
            <a:avLst/>
            <a:gdLst>
              <a:gd name="T0" fmla="*/ 1931951 w 21600"/>
              <a:gd name="T1" fmla="*/ 463799 h 21600"/>
              <a:gd name="T2" fmla="*/ 1931951 w 21600"/>
              <a:gd name="T3" fmla="*/ 463799 h 21600"/>
              <a:gd name="T4" fmla="*/ 1931951 w 21600"/>
              <a:gd name="T5" fmla="*/ 463799 h 21600"/>
              <a:gd name="T6" fmla="*/ 1931951 w 21600"/>
              <a:gd name="T7" fmla="*/ 4637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a:latin typeface="Helvetica" pitchFamily="34" charset="0"/>
                <a:cs typeface="Times New Roman" pitchFamily="18" charset="0"/>
                <a:sym typeface="Times New Roman" pitchFamily="18" charset="0"/>
              </a:rPr>
              <a:t>The potential “Total Project Costs”</a:t>
            </a:r>
          </a:p>
        </p:txBody>
      </p:sp>
      <p:sp>
        <p:nvSpPr>
          <p:cNvPr id="22" name="Arrow: Down 21">
            <a:extLst>
              <a:ext uri="{FF2B5EF4-FFF2-40B4-BE49-F238E27FC236}"/>
            </a:extLst>
          </p:cNvPr>
          <p:cNvSpPr/>
          <p:nvPr/>
        </p:nvSpPr>
        <p:spPr>
          <a:xfrm rot="16200000">
            <a:off x="4107656" y="3328194"/>
            <a:ext cx="655638" cy="831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Arrow: Down 22">
            <a:extLst>
              <a:ext uri="{FF2B5EF4-FFF2-40B4-BE49-F238E27FC236}"/>
            </a:extLst>
          </p:cNvPr>
          <p:cNvSpPr/>
          <p:nvPr/>
        </p:nvSpPr>
        <p:spPr>
          <a:xfrm rot="16200000">
            <a:off x="4107656" y="4144169"/>
            <a:ext cx="655638" cy="831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Arrow: Down 23">
            <a:extLst>
              <a:ext uri="{FF2B5EF4-FFF2-40B4-BE49-F238E27FC236}"/>
            </a:extLst>
          </p:cNvPr>
          <p:cNvSpPr/>
          <p:nvPr/>
        </p:nvSpPr>
        <p:spPr>
          <a:xfrm rot="16200000">
            <a:off x="4107656" y="4779169"/>
            <a:ext cx="655638" cy="831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AutoShape 6"/>
          <p:cNvSpPr>
            <a:spLocks/>
          </p:cNvSpPr>
          <p:nvPr/>
        </p:nvSpPr>
        <p:spPr bwMode="auto">
          <a:xfrm>
            <a:off x="7542213" y="919163"/>
            <a:ext cx="3978275" cy="1273175"/>
          </a:xfrm>
          <a:custGeom>
            <a:avLst/>
            <a:gdLst>
              <a:gd name="T0" fmla="*/ 1989417 w 21600"/>
              <a:gd name="T1" fmla="*/ 636589 h 21600"/>
              <a:gd name="T2" fmla="*/ 1989417 w 21600"/>
              <a:gd name="T3" fmla="*/ 636589 h 21600"/>
              <a:gd name="T4" fmla="*/ 1989417 w 21600"/>
              <a:gd name="T5" fmla="*/ 636589 h 21600"/>
              <a:gd name="T6" fmla="*/ 1989417 w 21600"/>
              <a:gd name="T7" fmla="*/ 63658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a:latin typeface="Helvetica" pitchFamily="34" charset="0"/>
                <a:cs typeface="Times New Roman" pitchFamily="18" charset="0"/>
                <a:sym typeface="Times New Roman" pitchFamily="18" charset="0"/>
              </a:rPr>
              <a:t>If we total what we would consider the “most critical items” from each of the buildings, excluding the cost of mechanical, electrical or plumbing, this would be:</a:t>
            </a:r>
          </a:p>
        </p:txBody>
      </p:sp>
      <p:sp>
        <p:nvSpPr>
          <p:cNvPr id="26" name="Arrow: Down 25">
            <a:extLst>
              <a:ext uri="{FF2B5EF4-FFF2-40B4-BE49-F238E27FC236}"/>
            </a:extLst>
          </p:cNvPr>
          <p:cNvSpPr/>
          <p:nvPr/>
        </p:nvSpPr>
        <p:spPr>
          <a:xfrm>
            <a:off x="10698163" y="2185988"/>
            <a:ext cx="655637" cy="831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1453" name="Picture 16"/>
          <p:cNvPicPr>
            <a:picLocks noChangeAspect="1"/>
          </p:cNvPicPr>
          <p:nvPr/>
        </p:nvPicPr>
        <p:blipFill>
          <a:blip r:embed="rId4">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up)">
                                      <p:cBhvr>
                                        <p:cTn id="11" dur="500"/>
                                        <p:tgtEl>
                                          <p:spTgt spid="2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P spid="20" grpId="0" autoUpdateAnimBg="0"/>
      <p:bldP spid="21" grpId="0" autoUpdateAnimBg="0"/>
      <p:bldP spid="22" grpId="0" animBg="1"/>
      <p:bldP spid="23" grpId="0" animBg="1"/>
      <p:bldP spid="24" grpId="0" animBg="1"/>
      <p:bldP spid="25" grpId="0" autoUpdateAnimBg="0"/>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9"/>
          <p:cNvPicPr>
            <a:picLocks noChangeAspect="1"/>
          </p:cNvPicPr>
          <p:nvPr/>
        </p:nvPicPr>
        <p:blipFill>
          <a:blip r:embed="rId2"/>
          <a:srcRect/>
          <a:stretch>
            <a:fillRect/>
          </a:stretch>
        </p:blipFill>
        <p:spPr bwMode="auto">
          <a:xfrm>
            <a:off x="3868738" y="1408113"/>
            <a:ext cx="6853237" cy="4818062"/>
          </a:xfrm>
          <a:prstGeom prst="rect">
            <a:avLst/>
          </a:prstGeom>
          <a:noFill/>
          <a:ln w="9525">
            <a:noFill/>
            <a:miter lim="800000"/>
            <a:headEnd/>
            <a:tailEnd/>
          </a:ln>
        </p:spPr>
      </p:pic>
      <p:sp>
        <p:nvSpPr>
          <p:cNvPr id="18434" name="TextBox 26"/>
          <p:cNvSpPr txBox="1">
            <a:spLocks noChangeArrowheads="1"/>
          </p:cNvSpPr>
          <p:nvPr/>
        </p:nvSpPr>
        <p:spPr bwMode="auto">
          <a:xfrm>
            <a:off x="7024688" y="2309813"/>
            <a:ext cx="2867025" cy="646112"/>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Keep 31,000 </a:t>
            </a:r>
          </a:p>
          <a:p>
            <a:pPr algn="ctr"/>
            <a:r>
              <a:rPr lang="en-US" sz="1200" b="1">
                <a:solidFill>
                  <a:schemeClr val="bg1"/>
                </a:solidFill>
                <a:latin typeface="Times New Roman" pitchFamily="18" charset="0"/>
                <a:cs typeface="Times New Roman" pitchFamily="18" charset="0"/>
              </a:rPr>
              <a:t>Gym</a:t>
            </a:r>
            <a:endParaRPr lang="en-US" sz="1200">
              <a:solidFill>
                <a:schemeClr val="bg1"/>
              </a:solidFill>
              <a:latin typeface="Calibri" pitchFamily="34" charset="0"/>
            </a:endParaRPr>
          </a:p>
          <a:p>
            <a:endParaRPr lang="en-US" sz="1200" b="1">
              <a:latin typeface="Times New Roman" pitchFamily="18" charset="0"/>
              <a:cs typeface="Times New Roman" pitchFamily="18" charset="0"/>
            </a:endParaRPr>
          </a:p>
        </p:txBody>
      </p:sp>
      <p:sp>
        <p:nvSpPr>
          <p:cNvPr id="12" name="AutoShape 6"/>
          <p:cNvSpPr>
            <a:spLocks/>
          </p:cNvSpPr>
          <p:nvPr/>
        </p:nvSpPr>
        <p:spPr bwMode="auto">
          <a:xfrm>
            <a:off x="160338" y="1165225"/>
            <a:ext cx="3322637" cy="4865688"/>
          </a:xfrm>
          <a:custGeom>
            <a:avLst/>
            <a:gdLst>
              <a:gd name="T0" fmla="*/ 1660777 w 21600"/>
              <a:gd name="T1" fmla="*/ 2432975 h 21600"/>
              <a:gd name="T2" fmla="*/ 1660777 w 21600"/>
              <a:gd name="T3" fmla="*/ 2432975 h 21600"/>
              <a:gd name="T4" fmla="*/ 1660777 w 21600"/>
              <a:gd name="T5" fmla="*/ 2432975 h 21600"/>
              <a:gd name="T6" fmla="*/ 1660777 w 21600"/>
              <a:gd name="T7" fmla="*/ 24329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sz="2000">
                <a:latin typeface="Helvetica" pitchFamily="34" charset="0"/>
                <a:cs typeface="Times New Roman" pitchFamily="18" charset="0"/>
                <a:sym typeface="Times New Roman" pitchFamily="18" charset="0"/>
              </a:rPr>
              <a:t>To be able to explore the effective utilization of the facility, we identified the grade levels served as well as the number of students in the facility. Using the gross area, we are able to calculate the area per student. </a:t>
            </a:r>
          </a:p>
          <a:p>
            <a:pPr>
              <a:spcBef>
                <a:spcPts val="800"/>
              </a:spcBef>
            </a:pPr>
            <a:r>
              <a:rPr lang="en-US" sz="2000">
                <a:latin typeface="Helvetica" pitchFamily="34" charset="0"/>
                <a:cs typeface="Times New Roman" pitchFamily="18" charset="0"/>
                <a:sym typeface="Times New Roman" pitchFamily="18" charset="0"/>
              </a:rPr>
              <a:t>This number provides a basis that can be compared to state wide and national metrics to identify effective utilization of a K-12 educational facility.</a:t>
            </a:r>
          </a:p>
          <a:p>
            <a:pPr>
              <a:spcBef>
                <a:spcPts val="800"/>
              </a:spcBef>
            </a:pPr>
            <a:r>
              <a:rPr lang="en-US" sz="2000">
                <a:latin typeface="Helvetica" pitchFamily="34" charset="0"/>
                <a:cs typeface="Times New Roman" pitchFamily="18" charset="0"/>
                <a:sym typeface="Times New Roman" pitchFamily="18" charset="0"/>
              </a:rPr>
              <a:t>  </a:t>
            </a:r>
          </a:p>
          <a:p>
            <a:pPr>
              <a:spcBef>
                <a:spcPts val="800"/>
              </a:spcBef>
            </a:pPr>
            <a:endParaRPr lang="en-US" sz="2800">
              <a:latin typeface="Helvetica" pitchFamily="34" charset="0"/>
            </a:endParaRPr>
          </a:p>
        </p:txBody>
      </p:sp>
      <p:sp>
        <p:nvSpPr>
          <p:cNvPr id="18436"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the Facility Assessment</a:t>
            </a:r>
          </a:p>
        </p:txBody>
      </p:sp>
      <p:sp>
        <p:nvSpPr>
          <p:cNvPr id="15" name="Arrow: Down 14">
            <a:extLst>
              <a:ext uri="{FF2B5EF4-FFF2-40B4-BE49-F238E27FC236}"/>
            </a:extLst>
          </p:cNvPr>
          <p:cNvSpPr/>
          <p:nvPr/>
        </p:nvSpPr>
        <p:spPr>
          <a:xfrm>
            <a:off x="6453188" y="1258888"/>
            <a:ext cx="655637" cy="831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8438" name="Picture 4"/>
          <p:cNvPicPr>
            <a:picLocks noChangeAspect="1"/>
          </p:cNvPicPr>
          <p:nvPr/>
        </p:nvPicPr>
        <p:blipFill>
          <a:blip r:embed="rId3"/>
          <a:srcRect/>
          <a:stretch>
            <a:fillRect/>
          </a:stretch>
        </p:blipFill>
        <p:spPr bwMode="auto">
          <a:xfrm>
            <a:off x="738188" y="6253163"/>
            <a:ext cx="560387" cy="466725"/>
          </a:xfrm>
          <a:prstGeom prst="rect">
            <a:avLst/>
          </a:prstGeom>
          <a:noFill/>
          <a:ln w="9525">
            <a:noFill/>
            <a:miter lim="800000"/>
            <a:headEnd/>
            <a:tailEnd/>
          </a:ln>
        </p:spPr>
      </p:pic>
      <p:sp>
        <p:nvSpPr>
          <p:cNvPr id="14" name="Arrow: Down 13">
            <a:extLst>
              <a:ext uri="{FF2B5EF4-FFF2-40B4-BE49-F238E27FC236}"/>
            </a:extLst>
          </p:cNvPr>
          <p:cNvSpPr/>
          <p:nvPr/>
        </p:nvSpPr>
        <p:spPr>
          <a:xfrm>
            <a:off x="6973888" y="1258888"/>
            <a:ext cx="655637" cy="831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Arrow: Down 15">
            <a:extLst>
              <a:ext uri="{FF2B5EF4-FFF2-40B4-BE49-F238E27FC236}"/>
            </a:extLst>
          </p:cNvPr>
          <p:cNvSpPr/>
          <p:nvPr/>
        </p:nvSpPr>
        <p:spPr>
          <a:xfrm>
            <a:off x="7550150" y="1258888"/>
            <a:ext cx="655638" cy="831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Arrow: Down 16">
            <a:extLst>
              <a:ext uri="{FF2B5EF4-FFF2-40B4-BE49-F238E27FC236}"/>
            </a:extLst>
          </p:cNvPr>
          <p:cNvSpPr/>
          <p:nvPr/>
        </p:nvSpPr>
        <p:spPr>
          <a:xfrm>
            <a:off x="5878513" y="1258888"/>
            <a:ext cx="654050" cy="831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lide Number Placeholder 6">
            <a:extLst>
              <a:ext uri="{FF2B5EF4-FFF2-40B4-BE49-F238E27FC236}"/>
            </a:extLst>
          </p:cNvPr>
          <p:cNvSpPr>
            <a:spLocks noGrp="1"/>
          </p:cNvSpPr>
          <p:nvPr>
            <p:ph type="sldNum" sz="quarter" idx="12"/>
          </p:nvPr>
        </p:nvSpPr>
        <p:spPr/>
        <p:txBody>
          <a:bodyPr/>
          <a:lstStyle/>
          <a:p>
            <a:pPr>
              <a:defRPr/>
            </a:pPr>
            <a:fld id="{03C3A52D-E148-4B18-872F-E2FF6B997C26}" type="slidenum">
              <a:rPr lang="en-US"/>
              <a:pPr>
                <a:defRPr/>
              </a:pPr>
              <a:t>5</a:t>
            </a:fld>
            <a:endParaRPr lang="en-US" dirty="0"/>
          </a:p>
        </p:txBody>
      </p:sp>
      <p:pic>
        <p:nvPicPr>
          <p:cNvPr id="18443" name="Picture 17"/>
          <p:cNvPicPr>
            <a:picLocks noChangeAspect="1"/>
          </p:cNvPicPr>
          <p:nvPr/>
        </p:nvPicPr>
        <p:blipFill>
          <a:blip r:embed="rId4">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5" grpId="0" animBg="1"/>
      <p:bldP spid="14"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26"/>
          <p:cNvSpPr txBox="1">
            <a:spLocks noChangeArrowheads="1"/>
          </p:cNvSpPr>
          <p:nvPr/>
        </p:nvSpPr>
        <p:spPr bwMode="auto">
          <a:xfrm>
            <a:off x="7064375" y="2327275"/>
            <a:ext cx="2867025" cy="646113"/>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Keep 31,000 </a:t>
            </a:r>
          </a:p>
          <a:p>
            <a:pPr algn="ctr"/>
            <a:r>
              <a:rPr lang="en-US" sz="1200" b="1">
                <a:solidFill>
                  <a:schemeClr val="bg1"/>
                </a:solidFill>
                <a:latin typeface="Times New Roman" pitchFamily="18" charset="0"/>
                <a:cs typeface="Times New Roman" pitchFamily="18" charset="0"/>
              </a:rPr>
              <a:t>Gym</a:t>
            </a:r>
            <a:endParaRPr lang="en-US" sz="1200">
              <a:solidFill>
                <a:schemeClr val="bg1"/>
              </a:solidFill>
              <a:latin typeface="Calibri" pitchFamily="34" charset="0"/>
            </a:endParaRPr>
          </a:p>
          <a:p>
            <a:endParaRPr lang="en-US" sz="1200" b="1">
              <a:latin typeface="Times New Roman" pitchFamily="18" charset="0"/>
              <a:cs typeface="Times New Roman" pitchFamily="18" charset="0"/>
            </a:endParaRPr>
          </a:p>
        </p:txBody>
      </p:sp>
      <p:sp>
        <p:nvSpPr>
          <p:cNvPr id="19458"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the Facility Assessment</a:t>
            </a:r>
          </a:p>
        </p:txBody>
      </p:sp>
      <p:pic>
        <p:nvPicPr>
          <p:cNvPr id="19459" name="Picture 4"/>
          <p:cNvPicPr>
            <a:picLocks noChangeAspect="1"/>
          </p:cNvPicPr>
          <p:nvPr/>
        </p:nvPicPr>
        <p:blipFill>
          <a:blip r:embed="rId2"/>
          <a:srcRect/>
          <a:stretch>
            <a:fillRect/>
          </a:stretch>
        </p:blipFill>
        <p:spPr bwMode="auto">
          <a:xfrm>
            <a:off x="738188" y="6253163"/>
            <a:ext cx="560387" cy="466725"/>
          </a:xfrm>
          <a:prstGeom prst="rect">
            <a:avLst/>
          </a:prstGeom>
          <a:noFill/>
          <a:ln w="9525">
            <a:noFill/>
            <a:miter lim="800000"/>
            <a:headEnd/>
            <a:tailEnd/>
          </a:ln>
        </p:spPr>
      </p:pic>
      <p:sp>
        <p:nvSpPr>
          <p:cNvPr id="18" name="AutoShape 6"/>
          <p:cNvSpPr>
            <a:spLocks/>
          </p:cNvSpPr>
          <p:nvPr/>
        </p:nvSpPr>
        <p:spPr bwMode="auto">
          <a:xfrm>
            <a:off x="4135438" y="1449388"/>
            <a:ext cx="7445375" cy="4865687"/>
          </a:xfrm>
          <a:custGeom>
            <a:avLst/>
            <a:gdLst>
              <a:gd name="T0" fmla="*/ 3722493 w 21600"/>
              <a:gd name="T1" fmla="*/ 2432975 h 21600"/>
              <a:gd name="T2" fmla="*/ 3722493 w 21600"/>
              <a:gd name="T3" fmla="*/ 2432975 h 21600"/>
              <a:gd name="T4" fmla="*/ 3722493 w 21600"/>
              <a:gd name="T5" fmla="*/ 2432975 h 21600"/>
              <a:gd name="T6" fmla="*/ 3722493 w 21600"/>
              <a:gd name="T7" fmla="*/ 24329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sz="2400" b="1">
                <a:latin typeface="Helvetica" pitchFamily="34" charset="0"/>
                <a:cs typeface="Times New Roman" pitchFamily="18" charset="0"/>
                <a:sym typeface="Times New Roman" pitchFamily="18" charset="0"/>
              </a:rPr>
              <a:t>Building Type    Grade Level  Square Foot/Student</a:t>
            </a:r>
          </a:p>
          <a:p>
            <a:pPr>
              <a:spcBef>
                <a:spcPts val="800"/>
              </a:spcBef>
            </a:pPr>
            <a:r>
              <a:rPr lang="en-US" sz="2000">
                <a:latin typeface="Helvetica" pitchFamily="34" charset="0"/>
                <a:cs typeface="Times New Roman" pitchFamily="18" charset="0"/>
                <a:sym typeface="Times New Roman" pitchFamily="18" charset="0"/>
              </a:rPr>
              <a:t>   Elementary		 Pre K-5	   170 sq.ft./student</a:t>
            </a:r>
          </a:p>
          <a:p>
            <a:pPr>
              <a:spcBef>
                <a:spcPts val="800"/>
              </a:spcBef>
            </a:pPr>
            <a:r>
              <a:rPr lang="en-US" sz="2000">
                <a:latin typeface="Helvetica" pitchFamily="34" charset="0"/>
                <a:cs typeface="Times New Roman" pitchFamily="18" charset="0"/>
                <a:sym typeface="Times New Roman" pitchFamily="18" charset="0"/>
              </a:rPr>
              <a:t>   Middle School		  6 - 8		   180 sq.ft./student</a:t>
            </a:r>
          </a:p>
          <a:p>
            <a:pPr>
              <a:spcBef>
                <a:spcPts val="800"/>
              </a:spcBef>
            </a:pPr>
            <a:r>
              <a:rPr lang="en-US" sz="2000">
                <a:latin typeface="Helvetica" pitchFamily="34" charset="0"/>
                <a:cs typeface="Times New Roman" pitchFamily="18" charset="0"/>
                <a:sym typeface="Times New Roman" pitchFamily="18" charset="0"/>
              </a:rPr>
              <a:t>   High School		  9 – 12		   250 sq.st./student</a:t>
            </a:r>
          </a:p>
          <a:p>
            <a:pPr>
              <a:spcBef>
                <a:spcPts val="800"/>
              </a:spcBef>
            </a:pPr>
            <a:endParaRPr lang="en-US" sz="2000">
              <a:latin typeface="Helvetica" pitchFamily="34" charset="0"/>
              <a:cs typeface="Times New Roman" pitchFamily="18" charset="0"/>
              <a:sym typeface="Times New Roman" pitchFamily="18" charset="0"/>
            </a:endParaRPr>
          </a:p>
          <a:p>
            <a:pPr>
              <a:spcBef>
                <a:spcPts val="800"/>
              </a:spcBef>
            </a:pPr>
            <a:endParaRPr lang="en-US" sz="2800">
              <a:latin typeface="Helvetica" pitchFamily="34" charset="0"/>
            </a:endParaRPr>
          </a:p>
        </p:txBody>
      </p:sp>
      <p:sp>
        <p:nvSpPr>
          <p:cNvPr id="3" name="Rectangle 2">
            <a:extLst>
              <a:ext uri="{FF2B5EF4-FFF2-40B4-BE49-F238E27FC236}"/>
            </a:extLst>
          </p:cNvPr>
          <p:cNvSpPr/>
          <p:nvPr/>
        </p:nvSpPr>
        <p:spPr>
          <a:xfrm>
            <a:off x="4135438" y="1350963"/>
            <a:ext cx="7321550" cy="18288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 name="Straight Connector 7">
            <a:extLst>
              <a:ext uri="{FF2B5EF4-FFF2-40B4-BE49-F238E27FC236}"/>
            </a:extLst>
          </p:cNvPr>
          <p:cNvCxnSpPr/>
          <p:nvPr/>
        </p:nvCxnSpPr>
        <p:spPr>
          <a:xfrm>
            <a:off x="4135438" y="1911350"/>
            <a:ext cx="73215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extLst>
          </p:cNvPr>
          <p:cNvSpPr>
            <a:spLocks noGrp="1"/>
          </p:cNvSpPr>
          <p:nvPr>
            <p:ph type="sldNum" sz="quarter" idx="12"/>
          </p:nvPr>
        </p:nvSpPr>
        <p:spPr/>
        <p:txBody>
          <a:bodyPr/>
          <a:lstStyle/>
          <a:p>
            <a:pPr>
              <a:defRPr/>
            </a:pPr>
            <a:fld id="{125985D2-F75F-445E-AF35-BE22127EB765}" type="slidenum">
              <a:rPr lang="en-US"/>
              <a:pPr>
                <a:defRPr/>
              </a:pPr>
              <a:t>6</a:t>
            </a:fld>
            <a:endParaRPr lang="en-US" dirty="0"/>
          </a:p>
        </p:txBody>
      </p:sp>
      <p:sp>
        <p:nvSpPr>
          <p:cNvPr id="12" name="AutoShape 6"/>
          <p:cNvSpPr>
            <a:spLocks/>
          </p:cNvSpPr>
          <p:nvPr/>
        </p:nvSpPr>
        <p:spPr bwMode="auto">
          <a:xfrm>
            <a:off x="7270750" y="3594100"/>
            <a:ext cx="4186238" cy="2520950"/>
          </a:xfrm>
          <a:custGeom>
            <a:avLst/>
            <a:gdLst>
              <a:gd name="T0" fmla="*/ 2093113 w 21600"/>
              <a:gd name="T1" fmla="*/ 1260404 h 21600"/>
              <a:gd name="T2" fmla="*/ 2093113 w 21600"/>
              <a:gd name="T3" fmla="*/ 1260404 h 21600"/>
              <a:gd name="T4" fmla="*/ 2093113 w 21600"/>
              <a:gd name="T5" fmla="*/ 1260404 h 21600"/>
              <a:gd name="T6" fmla="*/ 2093113 w 21600"/>
              <a:gd name="T7" fmla="*/ 126040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sz="2000">
                <a:latin typeface="Helvetica" pitchFamily="34" charset="0"/>
                <a:cs typeface="Times New Roman" pitchFamily="18" charset="0"/>
                <a:sym typeface="Times New Roman" pitchFamily="18" charset="0"/>
              </a:rPr>
              <a:t>The table above represents typical utilization numbers across the state, and we have developed a color key for the assessment.</a:t>
            </a:r>
          </a:p>
          <a:p>
            <a:pPr>
              <a:spcBef>
                <a:spcPts val="800"/>
              </a:spcBef>
            </a:pPr>
            <a:r>
              <a:rPr lang="en-US" sz="2000">
                <a:latin typeface="Helvetica" pitchFamily="34" charset="0"/>
                <a:cs typeface="Times New Roman" pitchFamily="18" charset="0"/>
                <a:sym typeface="Times New Roman" pitchFamily="18" charset="0"/>
              </a:rPr>
              <a:t>We can use these numbers and compare them to the facilities at Knox Community Schools.  </a:t>
            </a:r>
            <a:endParaRPr lang="en-US" sz="2800">
              <a:latin typeface="Helvetica" pitchFamily="34" charset="0"/>
            </a:endParaRPr>
          </a:p>
        </p:txBody>
      </p:sp>
      <p:sp>
        <p:nvSpPr>
          <p:cNvPr id="20" name="AutoShape 6"/>
          <p:cNvSpPr>
            <a:spLocks/>
          </p:cNvSpPr>
          <p:nvPr/>
        </p:nvSpPr>
        <p:spPr bwMode="auto">
          <a:xfrm>
            <a:off x="688975" y="1411288"/>
            <a:ext cx="2957513" cy="4867275"/>
          </a:xfrm>
          <a:custGeom>
            <a:avLst/>
            <a:gdLst>
              <a:gd name="T0" fmla="*/ 1478035 w 21600"/>
              <a:gd name="T1" fmla="*/ 2432975 h 21600"/>
              <a:gd name="T2" fmla="*/ 1478035 w 21600"/>
              <a:gd name="T3" fmla="*/ 2432975 h 21600"/>
              <a:gd name="T4" fmla="*/ 1478035 w 21600"/>
              <a:gd name="T5" fmla="*/ 2432975 h 21600"/>
              <a:gd name="T6" fmla="*/ 1478035 w 21600"/>
              <a:gd name="T7" fmla="*/ 24329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sz="2000">
                <a:latin typeface="Helvetica" pitchFamily="34" charset="0"/>
                <a:cs typeface="Times New Roman" pitchFamily="18" charset="0"/>
                <a:sym typeface="Times New Roman" pitchFamily="18" charset="0"/>
              </a:rPr>
              <a:t>We need to look at the effective utilization of the building to see if it falls within state and national metrics for square footage per student.  </a:t>
            </a:r>
          </a:p>
          <a:p>
            <a:pPr>
              <a:spcBef>
                <a:spcPts val="800"/>
              </a:spcBef>
            </a:pPr>
            <a:endParaRPr lang="en-US" sz="2000">
              <a:latin typeface="Helvetica" pitchFamily="34" charset="0"/>
              <a:cs typeface="Times New Roman" pitchFamily="18" charset="0"/>
              <a:sym typeface="Times New Roman" pitchFamily="18" charset="0"/>
            </a:endParaRPr>
          </a:p>
          <a:p>
            <a:pPr>
              <a:spcBef>
                <a:spcPts val="800"/>
              </a:spcBef>
            </a:pPr>
            <a:r>
              <a:rPr lang="en-US" sz="2000">
                <a:latin typeface="Helvetica" pitchFamily="34" charset="0"/>
                <a:cs typeface="Times New Roman" pitchFamily="18" charset="0"/>
                <a:sym typeface="Times New Roman" pitchFamily="18" charset="0"/>
              </a:rPr>
              <a:t>This will be an initial indicator of whether there is not enough space for the student population or if there is potentially excess space.  </a:t>
            </a:r>
          </a:p>
          <a:p>
            <a:pPr>
              <a:spcBef>
                <a:spcPts val="800"/>
              </a:spcBef>
            </a:pPr>
            <a:endParaRPr lang="en-US" sz="2800">
              <a:latin typeface="Helvetica" pitchFamily="34" charset="0"/>
            </a:endParaRPr>
          </a:p>
        </p:txBody>
      </p:sp>
      <p:pic>
        <p:nvPicPr>
          <p:cNvPr id="19466" name="Picture 14"/>
          <p:cNvPicPr>
            <a:picLocks noChangeAspect="1"/>
          </p:cNvPicPr>
          <p:nvPr/>
        </p:nvPicPr>
        <p:blipFill>
          <a:blip r:embed="rId3">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pic>
        <p:nvPicPr>
          <p:cNvPr id="2" name="Picture 1"/>
          <p:cNvPicPr>
            <a:picLocks noChangeAspect="1"/>
          </p:cNvPicPr>
          <p:nvPr/>
        </p:nvPicPr>
        <p:blipFill>
          <a:blip r:embed="rId4"/>
          <a:srcRect l="42960" t="10236"/>
          <a:stretch>
            <a:fillRect/>
          </a:stretch>
        </p:blipFill>
        <p:spPr bwMode="auto">
          <a:xfrm>
            <a:off x="5000625" y="3683000"/>
            <a:ext cx="2146300" cy="1225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autoUpdateAnimBg="0"/>
      <p:bldP spid="2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4"/>
          <p:cNvPicPr>
            <a:picLocks noChangeAspect="1"/>
          </p:cNvPicPr>
          <p:nvPr/>
        </p:nvPicPr>
        <p:blipFill>
          <a:blip r:embed="rId2"/>
          <a:srcRect/>
          <a:stretch>
            <a:fillRect/>
          </a:stretch>
        </p:blipFill>
        <p:spPr bwMode="auto">
          <a:xfrm>
            <a:off x="3868738" y="1408113"/>
            <a:ext cx="6853237" cy="4818062"/>
          </a:xfrm>
          <a:prstGeom prst="rect">
            <a:avLst/>
          </a:prstGeom>
          <a:noFill/>
          <a:ln w="9525">
            <a:noFill/>
            <a:miter lim="800000"/>
            <a:headEnd/>
            <a:tailEnd/>
          </a:ln>
        </p:spPr>
      </p:pic>
      <p:sp>
        <p:nvSpPr>
          <p:cNvPr id="20482" name="TextBox 26"/>
          <p:cNvSpPr txBox="1">
            <a:spLocks noChangeArrowheads="1"/>
          </p:cNvSpPr>
          <p:nvPr/>
        </p:nvSpPr>
        <p:spPr bwMode="auto">
          <a:xfrm>
            <a:off x="7064375" y="2327275"/>
            <a:ext cx="2867025" cy="646113"/>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Keep 31,000 </a:t>
            </a:r>
          </a:p>
          <a:p>
            <a:pPr algn="ctr"/>
            <a:r>
              <a:rPr lang="en-US" sz="1200" b="1">
                <a:solidFill>
                  <a:schemeClr val="bg1"/>
                </a:solidFill>
                <a:latin typeface="Times New Roman" pitchFamily="18" charset="0"/>
                <a:cs typeface="Times New Roman" pitchFamily="18" charset="0"/>
              </a:rPr>
              <a:t>Gym</a:t>
            </a:r>
            <a:endParaRPr lang="en-US" sz="1200">
              <a:solidFill>
                <a:schemeClr val="bg1"/>
              </a:solidFill>
              <a:latin typeface="Calibri" pitchFamily="34" charset="0"/>
            </a:endParaRPr>
          </a:p>
          <a:p>
            <a:endParaRPr lang="en-US" sz="1200" b="1">
              <a:latin typeface="Times New Roman" pitchFamily="18" charset="0"/>
              <a:cs typeface="Times New Roman" pitchFamily="18" charset="0"/>
            </a:endParaRPr>
          </a:p>
        </p:txBody>
      </p:sp>
      <p:sp>
        <p:nvSpPr>
          <p:cNvPr id="12" name="AutoShape 6"/>
          <p:cNvSpPr>
            <a:spLocks/>
          </p:cNvSpPr>
          <p:nvPr/>
        </p:nvSpPr>
        <p:spPr bwMode="auto">
          <a:xfrm>
            <a:off x="160338" y="1519238"/>
            <a:ext cx="3322637" cy="4865687"/>
          </a:xfrm>
          <a:custGeom>
            <a:avLst/>
            <a:gdLst>
              <a:gd name="T0" fmla="*/ 1660777 w 21600"/>
              <a:gd name="T1" fmla="*/ 2432975 h 21600"/>
              <a:gd name="T2" fmla="*/ 1660777 w 21600"/>
              <a:gd name="T3" fmla="*/ 2432975 h 21600"/>
              <a:gd name="T4" fmla="*/ 1660777 w 21600"/>
              <a:gd name="T5" fmla="*/ 2432975 h 21600"/>
              <a:gd name="T6" fmla="*/ 1660777 w 21600"/>
              <a:gd name="T7" fmla="*/ 24329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sz="2000">
                <a:latin typeface="Helvetica" pitchFamily="34" charset="0"/>
                <a:cs typeface="Times New Roman" pitchFamily="18" charset="0"/>
                <a:sym typeface="Times New Roman" pitchFamily="18" charset="0"/>
              </a:rPr>
              <a:t>The size of the site is important in the evaluation of everything from potential expansion of the facility to the opportunities to reconfigure the flow of buses, cars, and walkers.</a:t>
            </a:r>
          </a:p>
          <a:p>
            <a:pPr>
              <a:spcBef>
                <a:spcPts val="800"/>
              </a:spcBef>
            </a:pPr>
            <a:r>
              <a:rPr lang="en-US" sz="2000">
                <a:latin typeface="Helvetica" pitchFamily="34" charset="0"/>
                <a:cs typeface="Times New Roman" pitchFamily="18" charset="0"/>
                <a:sym typeface="Times New Roman" pitchFamily="18" charset="0"/>
              </a:rPr>
              <a:t>In the past, the Indiana DOE had rigid standards for the size of school sites that would push an elementary site to 15 acres, a middle school to past 20 acres, and a high school to 50 + acres.</a:t>
            </a:r>
          </a:p>
          <a:p>
            <a:pPr>
              <a:spcBef>
                <a:spcPts val="800"/>
              </a:spcBef>
            </a:pPr>
            <a:endParaRPr lang="en-US" sz="2800">
              <a:latin typeface="Helvetica" pitchFamily="34" charset="0"/>
            </a:endParaRPr>
          </a:p>
        </p:txBody>
      </p:sp>
      <p:sp>
        <p:nvSpPr>
          <p:cNvPr id="20484"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the Facility Assessment</a:t>
            </a:r>
          </a:p>
        </p:txBody>
      </p:sp>
      <p:pic>
        <p:nvPicPr>
          <p:cNvPr id="20485" name="Picture 4"/>
          <p:cNvPicPr>
            <a:picLocks noChangeAspect="1"/>
          </p:cNvPicPr>
          <p:nvPr/>
        </p:nvPicPr>
        <p:blipFill>
          <a:blip r:embed="rId3"/>
          <a:srcRect/>
          <a:stretch>
            <a:fillRect/>
          </a:stretch>
        </p:blipFill>
        <p:spPr bwMode="auto">
          <a:xfrm>
            <a:off x="738188" y="6253163"/>
            <a:ext cx="560387" cy="466725"/>
          </a:xfrm>
          <a:prstGeom prst="rect">
            <a:avLst/>
          </a:prstGeom>
          <a:noFill/>
          <a:ln w="9525">
            <a:noFill/>
            <a:miter lim="800000"/>
            <a:headEnd/>
            <a:tailEnd/>
          </a:ln>
        </p:spPr>
      </p:pic>
      <p:sp>
        <p:nvSpPr>
          <p:cNvPr id="16" name="Arrow: Down 15">
            <a:extLst>
              <a:ext uri="{FF2B5EF4-FFF2-40B4-BE49-F238E27FC236}"/>
            </a:extLst>
          </p:cNvPr>
          <p:cNvSpPr/>
          <p:nvPr/>
        </p:nvSpPr>
        <p:spPr>
          <a:xfrm>
            <a:off x="8283575" y="1258888"/>
            <a:ext cx="654050" cy="831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lide Number Placeholder 6">
            <a:extLst>
              <a:ext uri="{FF2B5EF4-FFF2-40B4-BE49-F238E27FC236}"/>
            </a:extLst>
          </p:cNvPr>
          <p:cNvSpPr>
            <a:spLocks noGrp="1"/>
          </p:cNvSpPr>
          <p:nvPr>
            <p:ph type="sldNum" sz="quarter" idx="12"/>
          </p:nvPr>
        </p:nvSpPr>
        <p:spPr/>
        <p:txBody>
          <a:bodyPr/>
          <a:lstStyle/>
          <a:p>
            <a:pPr>
              <a:defRPr/>
            </a:pPr>
            <a:fld id="{5EAE0B21-C0D0-4791-9A05-A8475A69F266}" type="slidenum">
              <a:rPr lang="en-US"/>
              <a:pPr>
                <a:defRPr/>
              </a:pPr>
              <a:t>7</a:t>
            </a:fld>
            <a:endParaRPr lang="en-US" dirty="0"/>
          </a:p>
        </p:txBody>
      </p:sp>
      <p:pic>
        <p:nvPicPr>
          <p:cNvPr id="20488" name="Picture 13"/>
          <p:cNvPicPr>
            <a:picLocks noChangeAspect="1"/>
          </p:cNvPicPr>
          <p:nvPr/>
        </p:nvPicPr>
        <p:blipFill>
          <a:blip r:embed="rId4">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0"/>
          <p:cNvPicPr>
            <a:picLocks noChangeAspect="1"/>
          </p:cNvPicPr>
          <p:nvPr/>
        </p:nvPicPr>
        <p:blipFill>
          <a:blip r:embed="rId2"/>
          <a:srcRect/>
          <a:stretch>
            <a:fillRect/>
          </a:stretch>
        </p:blipFill>
        <p:spPr bwMode="auto">
          <a:xfrm>
            <a:off x="3868738" y="1408113"/>
            <a:ext cx="6853237" cy="4818062"/>
          </a:xfrm>
          <a:prstGeom prst="rect">
            <a:avLst/>
          </a:prstGeom>
          <a:noFill/>
          <a:ln w="9525">
            <a:noFill/>
            <a:miter lim="800000"/>
            <a:headEnd/>
            <a:tailEnd/>
          </a:ln>
        </p:spPr>
      </p:pic>
      <p:sp>
        <p:nvSpPr>
          <p:cNvPr id="21506" name="TextBox 26"/>
          <p:cNvSpPr txBox="1">
            <a:spLocks noChangeArrowheads="1"/>
          </p:cNvSpPr>
          <p:nvPr/>
        </p:nvSpPr>
        <p:spPr bwMode="auto">
          <a:xfrm>
            <a:off x="7064375" y="2327275"/>
            <a:ext cx="2867025" cy="646113"/>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Keep 31,000 </a:t>
            </a:r>
          </a:p>
          <a:p>
            <a:pPr algn="ctr"/>
            <a:r>
              <a:rPr lang="en-US" sz="1200" b="1">
                <a:solidFill>
                  <a:schemeClr val="bg1"/>
                </a:solidFill>
                <a:latin typeface="Times New Roman" pitchFamily="18" charset="0"/>
                <a:cs typeface="Times New Roman" pitchFamily="18" charset="0"/>
              </a:rPr>
              <a:t>Gym</a:t>
            </a:r>
            <a:endParaRPr lang="en-US" sz="1200">
              <a:solidFill>
                <a:schemeClr val="bg1"/>
              </a:solidFill>
              <a:latin typeface="Calibri" pitchFamily="34" charset="0"/>
            </a:endParaRPr>
          </a:p>
          <a:p>
            <a:endParaRPr lang="en-US" sz="1200" b="1">
              <a:latin typeface="Times New Roman" pitchFamily="18" charset="0"/>
              <a:cs typeface="Times New Roman" pitchFamily="18" charset="0"/>
            </a:endParaRPr>
          </a:p>
        </p:txBody>
      </p:sp>
      <p:sp>
        <p:nvSpPr>
          <p:cNvPr id="12" name="AutoShape 6"/>
          <p:cNvSpPr>
            <a:spLocks/>
          </p:cNvSpPr>
          <p:nvPr/>
        </p:nvSpPr>
        <p:spPr bwMode="auto">
          <a:xfrm>
            <a:off x="247650" y="1519238"/>
            <a:ext cx="3321050" cy="4865687"/>
          </a:xfrm>
          <a:custGeom>
            <a:avLst/>
            <a:gdLst>
              <a:gd name="T0" fmla="*/ 1660777 w 21600"/>
              <a:gd name="T1" fmla="*/ 2432975 h 21600"/>
              <a:gd name="T2" fmla="*/ 1660777 w 21600"/>
              <a:gd name="T3" fmla="*/ 2432975 h 21600"/>
              <a:gd name="T4" fmla="*/ 1660777 w 21600"/>
              <a:gd name="T5" fmla="*/ 2432975 h 21600"/>
              <a:gd name="T6" fmla="*/ 1660777 w 21600"/>
              <a:gd name="T7" fmla="*/ 24329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spcBef>
                <a:spcPts val="800"/>
              </a:spcBef>
            </a:pPr>
            <a:r>
              <a:rPr lang="en-US" sz="2000">
                <a:latin typeface="Helvetica" pitchFamily="34" charset="0"/>
                <a:cs typeface="Times New Roman" pitchFamily="18" charset="0"/>
                <a:sym typeface="Times New Roman" pitchFamily="18" charset="0"/>
              </a:rPr>
              <a:t>The age of a building is another indicator of potential viability.  Even the most substantial structures have a functional lifespan, and the date of the original construction is a factor that should be considered in an evaluation of whether to “invest” in a facility or not.</a:t>
            </a:r>
          </a:p>
          <a:p>
            <a:pPr>
              <a:spcBef>
                <a:spcPts val="800"/>
              </a:spcBef>
            </a:pPr>
            <a:endParaRPr lang="en-US" sz="2800">
              <a:latin typeface="Helvetica" pitchFamily="34" charset="0"/>
            </a:endParaRPr>
          </a:p>
        </p:txBody>
      </p:sp>
      <p:sp>
        <p:nvSpPr>
          <p:cNvPr id="21508"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the Facility Assessment</a:t>
            </a:r>
          </a:p>
        </p:txBody>
      </p:sp>
      <p:pic>
        <p:nvPicPr>
          <p:cNvPr id="21509" name="Picture 4"/>
          <p:cNvPicPr>
            <a:picLocks noChangeAspect="1"/>
          </p:cNvPicPr>
          <p:nvPr/>
        </p:nvPicPr>
        <p:blipFill>
          <a:blip r:embed="rId3"/>
          <a:srcRect/>
          <a:stretch>
            <a:fillRect/>
          </a:stretch>
        </p:blipFill>
        <p:spPr bwMode="auto">
          <a:xfrm>
            <a:off x="738188" y="6253163"/>
            <a:ext cx="560387" cy="466725"/>
          </a:xfrm>
          <a:prstGeom prst="rect">
            <a:avLst/>
          </a:prstGeom>
          <a:noFill/>
          <a:ln w="9525">
            <a:noFill/>
            <a:miter lim="800000"/>
            <a:headEnd/>
            <a:tailEnd/>
          </a:ln>
        </p:spPr>
      </p:pic>
      <p:sp>
        <p:nvSpPr>
          <p:cNvPr id="16" name="Arrow: Down 15">
            <a:extLst>
              <a:ext uri="{FF2B5EF4-FFF2-40B4-BE49-F238E27FC236}"/>
            </a:extLst>
          </p:cNvPr>
          <p:cNvSpPr/>
          <p:nvPr/>
        </p:nvSpPr>
        <p:spPr>
          <a:xfrm>
            <a:off x="9409113" y="1277938"/>
            <a:ext cx="655637" cy="83343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lide Number Placeholder 6">
            <a:extLst>
              <a:ext uri="{FF2B5EF4-FFF2-40B4-BE49-F238E27FC236}"/>
            </a:extLst>
          </p:cNvPr>
          <p:cNvSpPr>
            <a:spLocks noGrp="1"/>
          </p:cNvSpPr>
          <p:nvPr>
            <p:ph type="sldNum" sz="quarter" idx="12"/>
          </p:nvPr>
        </p:nvSpPr>
        <p:spPr/>
        <p:txBody>
          <a:bodyPr/>
          <a:lstStyle/>
          <a:p>
            <a:pPr>
              <a:defRPr/>
            </a:pPr>
            <a:fld id="{9CCD453B-D9D1-4C49-B5B3-DA73237CE04D}" type="slidenum">
              <a:rPr lang="en-US"/>
              <a:pPr>
                <a:defRPr/>
              </a:pPr>
              <a:t>8</a:t>
            </a:fld>
            <a:endParaRPr lang="en-US" dirty="0"/>
          </a:p>
        </p:txBody>
      </p:sp>
      <p:pic>
        <p:nvPicPr>
          <p:cNvPr id="21512" name="Picture 13"/>
          <p:cNvPicPr>
            <a:picLocks noChangeAspect="1"/>
          </p:cNvPicPr>
          <p:nvPr/>
        </p:nvPicPr>
        <p:blipFill>
          <a:blip r:embed="rId4">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9"/>
          <p:cNvPicPr>
            <a:picLocks noChangeAspect="1"/>
          </p:cNvPicPr>
          <p:nvPr/>
        </p:nvPicPr>
        <p:blipFill>
          <a:blip r:embed="rId2"/>
          <a:srcRect/>
          <a:stretch>
            <a:fillRect/>
          </a:stretch>
        </p:blipFill>
        <p:spPr bwMode="auto">
          <a:xfrm>
            <a:off x="3868738" y="1408113"/>
            <a:ext cx="6853237" cy="4818062"/>
          </a:xfrm>
          <a:prstGeom prst="rect">
            <a:avLst/>
          </a:prstGeom>
          <a:noFill/>
          <a:ln w="9525">
            <a:noFill/>
            <a:miter lim="800000"/>
            <a:headEnd/>
            <a:tailEnd/>
          </a:ln>
        </p:spPr>
      </p:pic>
      <p:sp>
        <p:nvSpPr>
          <p:cNvPr id="22530" name="TextBox 26"/>
          <p:cNvSpPr txBox="1">
            <a:spLocks noChangeArrowheads="1"/>
          </p:cNvSpPr>
          <p:nvPr/>
        </p:nvSpPr>
        <p:spPr bwMode="auto">
          <a:xfrm>
            <a:off x="7064375" y="2327275"/>
            <a:ext cx="2867025" cy="646113"/>
          </a:xfrm>
          <a:prstGeom prst="rect">
            <a:avLst/>
          </a:prstGeom>
          <a:noFill/>
          <a:ln w="9525">
            <a:noFill/>
            <a:miter lim="800000"/>
            <a:headEnd/>
            <a:tailEnd/>
          </a:ln>
        </p:spPr>
        <p:txBody>
          <a:bodyPr>
            <a:spAutoFit/>
          </a:bodyPr>
          <a:lstStyle/>
          <a:p>
            <a:pPr algn="ctr"/>
            <a:r>
              <a:rPr lang="en-US" sz="1200" b="1">
                <a:solidFill>
                  <a:schemeClr val="bg1"/>
                </a:solidFill>
                <a:latin typeface="Times New Roman" pitchFamily="18" charset="0"/>
                <a:cs typeface="Times New Roman" pitchFamily="18" charset="0"/>
              </a:rPr>
              <a:t>Keep 31,000 </a:t>
            </a:r>
          </a:p>
          <a:p>
            <a:pPr algn="ctr"/>
            <a:r>
              <a:rPr lang="en-US" sz="1200" b="1">
                <a:solidFill>
                  <a:schemeClr val="bg1"/>
                </a:solidFill>
                <a:latin typeface="Times New Roman" pitchFamily="18" charset="0"/>
                <a:cs typeface="Times New Roman" pitchFamily="18" charset="0"/>
              </a:rPr>
              <a:t>Gym</a:t>
            </a:r>
            <a:endParaRPr lang="en-US" sz="1200">
              <a:solidFill>
                <a:schemeClr val="bg1"/>
              </a:solidFill>
              <a:latin typeface="Calibri" pitchFamily="34" charset="0"/>
            </a:endParaRPr>
          </a:p>
          <a:p>
            <a:endParaRPr lang="en-US" sz="1200" b="1">
              <a:latin typeface="Times New Roman" pitchFamily="18" charset="0"/>
              <a:cs typeface="Times New Roman" pitchFamily="18" charset="0"/>
            </a:endParaRPr>
          </a:p>
        </p:txBody>
      </p:sp>
      <p:sp>
        <p:nvSpPr>
          <p:cNvPr id="13" name="Title 1"/>
          <p:cNvSpPr txBox="1">
            <a:spLocks/>
          </p:cNvSpPr>
          <p:nvPr/>
        </p:nvSpPr>
        <p:spPr bwMode="auto">
          <a:xfrm>
            <a:off x="838200" y="209550"/>
            <a:ext cx="10515600" cy="1049338"/>
          </a:xfrm>
          <a:prstGeom prst="rect">
            <a:avLst/>
          </a:prstGeom>
          <a:noFill/>
          <a:ln w="9525">
            <a:noFill/>
            <a:miter lim="800000"/>
            <a:headEnd/>
            <a:tailEnd/>
          </a:ln>
        </p:spPr>
        <p:txBody>
          <a:bodyPr anchor="b"/>
          <a:lstStyle/>
          <a:p>
            <a:pPr algn="ctr">
              <a:lnSpc>
                <a:spcPct val="90000"/>
              </a:lnSpc>
            </a:pPr>
            <a:r>
              <a:rPr lang="en-US" sz="4400" b="1"/>
              <a:t>Recap of Knox Elementary School</a:t>
            </a:r>
          </a:p>
        </p:txBody>
      </p:sp>
      <p:pic>
        <p:nvPicPr>
          <p:cNvPr id="22532" name="Picture 4"/>
          <p:cNvPicPr>
            <a:picLocks noChangeAspect="1"/>
          </p:cNvPicPr>
          <p:nvPr/>
        </p:nvPicPr>
        <p:blipFill>
          <a:blip r:embed="rId3"/>
          <a:srcRect/>
          <a:stretch>
            <a:fillRect/>
          </a:stretch>
        </p:blipFill>
        <p:spPr bwMode="auto">
          <a:xfrm>
            <a:off x="738188" y="6253163"/>
            <a:ext cx="560387" cy="466725"/>
          </a:xfrm>
          <a:prstGeom prst="rect">
            <a:avLst/>
          </a:prstGeom>
          <a:noFill/>
          <a:ln w="9525">
            <a:noFill/>
            <a:miter lim="800000"/>
            <a:headEnd/>
            <a:tailEnd/>
          </a:ln>
        </p:spPr>
      </p:pic>
      <p:sp>
        <p:nvSpPr>
          <p:cNvPr id="7" name="Slide Number Placeholder 6">
            <a:extLst>
              <a:ext uri="{FF2B5EF4-FFF2-40B4-BE49-F238E27FC236}"/>
            </a:extLst>
          </p:cNvPr>
          <p:cNvSpPr>
            <a:spLocks noGrp="1"/>
          </p:cNvSpPr>
          <p:nvPr>
            <p:ph type="sldNum" sz="quarter" idx="12"/>
          </p:nvPr>
        </p:nvSpPr>
        <p:spPr/>
        <p:txBody>
          <a:bodyPr/>
          <a:lstStyle/>
          <a:p>
            <a:pPr>
              <a:defRPr/>
            </a:pPr>
            <a:fld id="{DD67F565-FB33-45C9-A533-D4D5116B7F5E}" type="slidenum">
              <a:rPr lang="en-US"/>
              <a:pPr>
                <a:defRPr/>
              </a:pPr>
              <a:t>9</a:t>
            </a:fld>
            <a:endParaRPr lang="en-US" dirty="0"/>
          </a:p>
        </p:txBody>
      </p:sp>
      <p:sp>
        <p:nvSpPr>
          <p:cNvPr id="18" name="Arrow: Down 17">
            <a:extLst>
              <a:ext uri="{FF2B5EF4-FFF2-40B4-BE49-F238E27FC236}"/>
            </a:extLst>
          </p:cNvPr>
          <p:cNvSpPr/>
          <p:nvPr/>
        </p:nvSpPr>
        <p:spPr>
          <a:xfrm rot="16200000">
            <a:off x="3047206" y="2736057"/>
            <a:ext cx="655637" cy="831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2535" name="Picture 14"/>
          <p:cNvPicPr>
            <a:picLocks noChangeAspect="1"/>
          </p:cNvPicPr>
          <p:nvPr/>
        </p:nvPicPr>
        <p:blipFill>
          <a:blip r:embed="rId4">
            <a:clrChange>
              <a:clrFrom>
                <a:srgbClr val="F7F7F7"/>
              </a:clrFrom>
              <a:clrTo>
                <a:srgbClr val="F7F7F7">
                  <a:alpha val="0"/>
                </a:srgbClr>
              </a:clrTo>
            </a:clrChange>
          </a:blip>
          <a:srcRect/>
          <a:stretch>
            <a:fillRect/>
          </a:stretch>
        </p:blipFill>
        <p:spPr bwMode="auto">
          <a:xfrm>
            <a:off x="7381875" y="5927725"/>
            <a:ext cx="3013075" cy="857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2.24"/>
  <p:tag name="PPTVERSION" val="16"/>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1583</TotalTime>
  <Words>2977</Words>
  <Application>Microsoft Office PowerPoint</Application>
  <PresentationFormat>Custom</PresentationFormat>
  <Paragraphs>349</Paragraphs>
  <Slides>47</Slides>
  <Notes>0</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47</vt:i4>
      </vt:variant>
    </vt:vector>
  </HeadingPairs>
  <TitlesOfParts>
    <vt:vector size="53" baseType="lpstr">
      <vt:lpstr>Calibri</vt:lpstr>
      <vt:lpstr>Arial</vt:lpstr>
      <vt:lpstr>Calibri Light</vt:lpstr>
      <vt:lpstr>Helvetica</vt:lpstr>
      <vt:lpstr>Times New Roman</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Neff</dc:creator>
  <cp:lastModifiedBy>Jacque Ryan</cp:lastModifiedBy>
  <cp:revision>187</cp:revision>
  <cp:lastPrinted>2018-07-20T14:33:57Z</cp:lastPrinted>
  <dcterms:created xsi:type="dcterms:W3CDTF">2018-01-24T21:50:11Z</dcterms:created>
  <dcterms:modified xsi:type="dcterms:W3CDTF">2018-07-25T19:10:40Z</dcterms:modified>
</cp:coreProperties>
</file>